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Lst>
  <p:sldSz cy="13716000" cx="24377650"/>
  <p:notesSz cx="6858000" cy="9144000"/>
  <p:embeddedFontLst>
    <p:embeddedFont>
      <p:font typeface="Roboto Thin"/>
      <p:regular r:id="rId46"/>
      <p:bold r:id="rId47"/>
      <p:italic r:id="rId48"/>
      <p:boldItalic r:id="rId49"/>
    </p:embeddedFont>
    <p:embeddedFont>
      <p:font typeface="Roboto Black"/>
      <p:bold r:id="rId50"/>
      <p:boldItalic r:id="rId51"/>
    </p:embeddedFont>
    <p:embeddedFont>
      <p:font typeface="Roboto Medium"/>
      <p:regular r:id="rId52"/>
      <p:bold r:id="rId53"/>
      <p:italic r:id="rId54"/>
      <p:boldItalic r:id="rId55"/>
    </p:embeddedFont>
    <p:embeddedFont>
      <p:font typeface="Inconsolata"/>
      <p:regular r:id="rId56"/>
      <p:bold r:id="rId57"/>
    </p:embeddedFont>
    <p:embeddedFont>
      <p:font typeface="Roboto Light"/>
      <p:regular r:id="rId58"/>
      <p:bold r:id="rId59"/>
      <p:italic r:id="rId60"/>
      <p:boldItalic r:id="rId61"/>
    </p:embeddedFont>
    <p:embeddedFont>
      <p:font typeface="Helvetica Neue"/>
      <p:regular r:id="rId62"/>
      <p:bold r:id="rId63"/>
      <p:italic r:id="rId64"/>
      <p:boldItalic r:id="rId65"/>
    </p:embeddedFont>
    <p:embeddedFont>
      <p:font typeface="Roboto"/>
      <p:regular r:id="rId66"/>
      <p:bold r:id="rId67"/>
      <p:italic r:id="rId68"/>
      <p:boldItalic r:id="rId69"/>
    </p:embeddedFont>
    <p:embeddedFont>
      <p:font typeface="Amatic SC"/>
      <p:regular r:id="rId70"/>
      <p:bold r:id="rId71"/>
    </p:embeddedFont>
    <p:embeddedFont>
      <p:font typeface="Poppins"/>
      <p:regular r:id="rId72"/>
      <p:bold r:id="rId73"/>
      <p:italic r:id="rId74"/>
      <p:boldItalic r:id="rId75"/>
    </p:embeddedFont>
    <p:embeddedFont>
      <p:font typeface="Lato Light"/>
      <p:regular r:id="rId76"/>
      <p:bold r:id="rId77"/>
      <p:italic r:id="rId78"/>
      <p:boldItalic r:id="rId79"/>
    </p:embeddedFont>
    <p:embeddedFont>
      <p:font typeface="Inconsolata SemiBold"/>
      <p:regular r:id="rId80"/>
      <p:bold r:id="rId81"/>
    </p:embeddedFont>
    <p:embeddedFont>
      <p:font typeface="Poppins Medium"/>
      <p:regular r:id="rId82"/>
      <p:bold r:id="rId83"/>
      <p:italic r:id="rId84"/>
      <p:boldItalic r:id="rId85"/>
    </p:embeddedFont>
    <p:embeddedFont>
      <p:font typeface="Inconsolata Medium"/>
      <p:regular r:id="rId86"/>
      <p:bold r:id="rId87"/>
    </p:embeddedFont>
    <p:embeddedFont>
      <p:font typeface="Inconsolata Light"/>
      <p:regular r:id="rId88"/>
      <p:bold r:id="rId89"/>
    </p:embeddedFont>
    <p:embeddedFont>
      <p:font typeface="Inconsolata Black"/>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18E4C7-7536-4685-9FDA-C1D60F2A79F5}">
  <a:tblStyle styleId="{9B18E4C7-7536-4685-9FDA-C1D60F2A79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PoppinsMedium-italic.fntdata"/><Relationship Id="rId83" Type="http://schemas.openxmlformats.org/officeDocument/2006/relationships/font" Target="fonts/PoppinsMedium-bold.fntdata"/><Relationship Id="rId42" Type="http://schemas.openxmlformats.org/officeDocument/2006/relationships/slide" Target="slides/slide34.xml"/><Relationship Id="rId86" Type="http://schemas.openxmlformats.org/officeDocument/2006/relationships/font" Target="fonts/InconsolataMedium-regular.fntdata"/><Relationship Id="rId41" Type="http://schemas.openxmlformats.org/officeDocument/2006/relationships/slide" Target="slides/slide33.xml"/><Relationship Id="rId85" Type="http://schemas.openxmlformats.org/officeDocument/2006/relationships/font" Target="fonts/PoppinsMedium-boldItalic.fntdata"/><Relationship Id="rId44" Type="http://schemas.openxmlformats.org/officeDocument/2006/relationships/slide" Target="slides/slide36.xml"/><Relationship Id="rId88" Type="http://schemas.openxmlformats.org/officeDocument/2006/relationships/font" Target="fonts/InconsolataLight-regular.fntdata"/><Relationship Id="rId43" Type="http://schemas.openxmlformats.org/officeDocument/2006/relationships/slide" Target="slides/slide35.xml"/><Relationship Id="rId87" Type="http://schemas.openxmlformats.org/officeDocument/2006/relationships/font" Target="fonts/InconsolataMedium-bold.fntdata"/><Relationship Id="rId46" Type="http://schemas.openxmlformats.org/officeDocument/2006/relationships/font" Target="fonts/RobotoThin-regular.fntdata"/><Relationship Id="rId45" Type="http://schemas.openxmlformats.org/officeDocument/2006/relationships/slide" Target="slides/slide37.xml"/><Relationship Id="rId89" Type="http://schemas.openxmlformats.org/officeDocument/2006/relationships/font" Target="fonts/InconsolataLight-bold.fntdata"/><Relationship Id="rId80" Type="http://schemas.openxmlformats.org/officeDocument/2006/relationships/font" Target="fonts/InconsolataSemiBold-regular.fntdata"/><Relationship Id="rId82" Type="http://schemas.openxmlformats.org/officeDocument/2006/relationships/font" Target="fonts/PoppinsMedium-regular.fntdata"/><Relationship Id="rId81" Type="http://schemas.openxmlformats.org/officeDocument/2006/relationships/font" Target="fonts/Inconsolata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bold.fntdata"/><Relationship Id="rId72" Type="http://schemas.openxmlformats.org/officeDocument/2006/relationships/font" Target="fonts/Poppins-regular.fntdata"/><Relationship Id="rId31" Type="http://schemas.openxmlformats.org/officeDocument/2006/relationships/slide" Target="slides/slide23.xml"/><Relationship Id="rId75" Type="http://schemas.openxmlformats.org/officeDocument/2006/relationships/font" Target="fonts/Poppins-boldItalic.fntdata"/><Relationship Id="rId30" Type="http://schemas.openxmlformats.org/officeDocument/2006/relationships/slide" Target="slides/slide22.xml"/><Relationship Id="rId74" Type="http://schemas.openxmlformats.org/officeDocument/2006/relationships/font" Target="fonts/Poppins-italic.fntdata"/><Relationship Id="rId33" Type="http://schemas.openxmlformats.org/officeDocument/2006/relationships/slide" Target="slides/slide25.xml"/><Relationship Id="rId77" Type="http://schemas.openxmlformats.org/officeDocument/2006/relationships/font" Target="fonts/LatoLight-bold.fntdata"/><Relationship Id="rId32" Type="http://schemas.openxmlformats.org/officeDocument/2006/relationships/slide" Target="slides/slide24.xml"/><Relationship Id="rId76" Type="http://schemas.openxmlformats.org/officeDocument/2006/relationships/font" Target="fonts/LatoLight-regular.fntdata"/><Relationship Id="rId35" Type="http://schemas.openxmlformats.org/officeDocument/2006/relationships/slide" Target="slides/slide27.xml"/><Relationship Id="rId79" Type="http://schemas.openxmlformats.org/officeDocument/2006/relationships/font" Target="fonts/LatoLight-boldItalic.fntdata"/><Relationship Id="rId34" Type="http://schemas.openxmlformats.org/officeDocument/2006/relationships/slide" Target="slides/slide26.xml"/><Relationship Id="rId78" Type="http://schemas.openxmlformats.org/officeDocument/2006/relationships/font" Target="fonts/LatoLight-italic.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regular.fntdata"/><Relationship Id="rId61" Type="http://schemas.openxmlformats.org/officeDocument/2006/relationships/font" Target="fonts/RobotoLight-boldItalic.fntdata"/><Relationship Id="rId20" Type="http://schemas.openxmlformats.org/officeDocument/2006/relationships/slide" Target="slides/slide12.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4.xml"/><Relationship Id="rId66" Type="http://schemas.openxmlformats.org/officeDocument/2006/relationships/font" Target="fonts/Roboto-regular.fntdata"/><Relationship Id="rId21" Type="http://schemas.openxmlformats.org/officeDocument/2006/relationships/slide" Target="slides/slide13.xml"/><Relationship Id="rId65" Type="http://schemas.openxmlformats.org/officeDocument/2006/relationships/font" Target="fonts/HelveticaNeue-boldItalic.fntdata"/><Relationship Id="rId24" Type="http://schemas.openxmlformats.org/officeDocument/2006/relationships/slide" Target="slides/slide16.xml"/><Relationship Id="rId68" Type="http://schemas.openxmlformats.org/officeDocument/2006/relationships/font" Target="fonts/Roboto-italic.fntdata"/><Relationship Id="rId23" Type="http://schemas.openxmlformats.org/officeDocument/2006/relationships/slide" Target="slides/slide15.xml"/><Relationship Id="rId67" Type="http://schemas.openxmlformats.org/officeDocument/2006/relationships/font" Target="fonts/Roboto-bold.fntdata"/><Relationship Id="rId60" Type="http://schemas.openxmlformats.org/officeDocument/2006/relationships/font" Target="fonts/RobotoLight-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lack-boldItalic.fntdata"/><Relationship Id="rId50" Type="http://schemas.openxmlformats.org/officeDocument/2006/relationships/font" Target="fonts/RobotoBlack-bold.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3.xml"/><Relationship Id="rId55" Type="http://schemas.openxmlformats.org/officeDocument/2006/relationships/font" Target="fonts/RobotoMedium-boldItalic.fntdata"/><Relationship Id="rId10" Type="http://schemas.openxmlformats.org/officeDocument/2006/relationships/slide" Target="slides/slide2.xml"/><Relationship Id="rId54" Type="http://schemas.openxmlformats.org/officeDocument/2006/relationships/font" Target="fonts/RobotoMedium-italic.fntdata"/><Relationship Id="rId13" Type="http://schemas.openxmlformats.org/officeDocument/2006/relationships/slide" Target="slides/slide5.xml"/><Relationship Id="rId57" Type="http://schemas.openxmlformats.org/officeDocument/2006/relationships/font" Target="fonts/Inconsolata-bold.fntdata"/><Relationship Id="rId12" Type="http://schemas.openxmlformats.org/officeDocument/2006/relationships/slide" Target="slides/slide4.xml"/><Relationship Id="rId56" Type="http://schemas.openxmlformats.org/officeDocument/2006/relationships/font" Target="fonts/Inconsolata-regular.fntdata"/><Relationship Id="rId90" Type="http://schemas.openxmlformats.org/officeDocument/2006/relationships/font" Target="fonts/InconsolataBlack-bold.fntdata"/><Relationship Id="rId15" Type="http://schemas.openxmlformats.org/officeDocument/2006/relationships/slide" Target="slides/slide7.xml"/><Relationship Id="rId59" Type="http://schemas.openxmlformats.org/officeDocument/2006/relationships/font" Target="fonts/RobotoLight-bold.fntdata"/><Relationship Id="rId14" Type="http://schemas.openxmlformats.org/officeDocument/2006/relationships/slide" Target="slides/slide6.xml"/><Relationship Id="rId58" Type="http://schemas.openxmlformats.org/officeDocument/2006/relationships/font" Target="fonts/RobotoLight-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469e9a8782_2_8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469e9a8782_2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5" name="Google Shape;1535;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4" name="Google Shape;1574;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3469e9a8782_1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3469e9a8782_12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1" name="Google Shape;1641;g3469e9a8782_12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469e9a8782_1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469e9a8782_12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2" name="Google Shape;1652;g3469e9a8782_12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469e9a8782_1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3469e9a8782_12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g3469e9a8782_12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6.png"/><Relationship Id="rId4" Type="http://schemas.openxmlformats.org/officeDocument/2006/relationships/image" Target="../media/image1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9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0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0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10.png"/><Relationship Id="rId4" Type="http://schemas.openxmlformats.org/officeDocument/2006/relationships/image" Target="../media/image109.png"/><Relationship Id="rId5" Type="http://schemas.openxmlformats.org/officeDocument/2006/relationships/image" Target="../media/image1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53.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1.png"/><Relationship Id="rId4" Type="http://schemas.openxmlformats.org/officeDocument/2006/relationships/image" Target="../media/image122.png"/><Relationship Id="rId5" Type="http://schemas.openxmlformats.org/officeDocument/2006/relationships/image" Target="../media/image100.png"/><Relationship Id="rId6" Type="http://schemas.openxmlformats.org/officeDocument/2006/relationships/image" Target="../media/image126.png"/><Relationship Id="rId7"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0.png"/><Relationship Id="rId4" Type="http://schemas.openxmlformats.org/officeDocument/2006/relationships/image" Target="../media/image128.png"/><Relationship Id="rId5" Type="http://schemas.openxmlformats.org/officeDocument/2006/relationships/image" Target="../media/image1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53.png"/><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45.png"/><Relationship Id="rId6"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0.png"/><Relationship Id="rId4" Type="http://schemas.openxmlformats.org/officeDocument/2006/relationships/image" Target="../media/image146.png"/><Relationship Id="rId5" Type="http://schemas.openxmlformats.org/officeDocument/2006/relationships/image" Target="../media/image137.png"/><Relationship Id="rId6" Type="http://schemas.openxmlformats.org/officeDocument/2006/relationships/image" Target="../media/image141.png"/><Relationship Id="rId7" Type="http://schemas.openxmlformats.org/officeDocument/2006/relationships/image" Target="../media/image1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53.png"/><Relationship Id="rId4" Type="http://schemas.openxmlformats.org/officeDocument/2006/relationships/image" Target="../media/image1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0.png"/><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53.png"/><Relationship Id="rId4" Type="http://schemas.openxmlformats.org/officeDocument/2006/relationships/image" Target="../media/image115.png"/><Relationship Id="rId5"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0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0.png"/><Relationship Id="rId4" Type="http://schemas.openxmlformats.org/officeDocument/2006/relationships/image" Target="../media/image140.png"/><Relationship Id="rId5" Type="http://schemas.openxmlformats.org/officeDocument/2006/relationships/image" Target="../media/image144.png"/><Relationship Id="rId6" Type="http://schemas.openxmlformats.org/officeDocument/2006/relationships/image" Target="../media/image1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49.png"/><Relationship Id="rId4" Type="http://schemas.openxmlformats.org/officeDocument/2006/relationships/image" Target="../media/image1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 Id="rId3" Type="http://schemas.openxmlformats.org/officeDocument/2006/relationships/image" Target="../media/image153.png"/><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0.png"/><Relationship Id="rId4" Type="http://schemas.openxmlformats.org/officeDocument/2006/relationships/image" Target="../media/image13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19.gif"/><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5.png"/><Relationship Id="rId4" Type="http://schemas.openxmlformats.org/officeDocument/2006/relationships/image" Target="../media/image147.gif"/><Relationship Id="rId5" Type="http://schemas.openxmlformats.org/officeDocument/2006/relationships/image" Target="../media/image127.gif"/><Relationship Id="rId6" Type="http://schemas.openxmlformats.org/officeDocument/2006/relationships/image" Target="../media/image1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4.jpg"/><Relationship Id="rId4" Type="http://schemas.openxmlformats.org/officeDocument/2006/relationships/image" Target="../media/image115.png"/><Relationship Id="rId5" Type="http://schemas.openxmlformats.org/officeDocument/2006/relationships/image" Target="../media/image120.jpg"/><Relationship Id="rId6" Type="http://schemas.openxmlformats.org/officeDocument/2006/relationships/image" Target="../media/image123.jpg"/><Relationship Id="rId7" Type="http://schemas.openxmlformats.org/officeDocument/2006/relationships/image" Target="../media/image125.jpg"/><Relationship Id="rId8" Type="http://schemas.openxmlformats.org/officeDocument/2006/relationships/image" Target="../media/image12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p83" title="defensive.png"/>
          <p:cNvPicPr preferRelativeResize="0"/>
          <p:nvPr/>
        </p:nvPicPr>
        <p:blipFill>
          <a:blip r:embed="rId3">
            <a:alphaModFix/>
          </a:blip>
          <a:stretch>
            <a:fillRect/>
          </a:stretch>
        </p:blipFill>
        <p:spPr>
          <a:xfrm>
            <a:off x="885575" y="0"/>
            <a:ext cx="22606499" cy="12698505"/>
          </a:xfrm>
          <a:prstGeom prst="rect">
            <a:avLst/>
          </a:prstGeom>
          <a:noFill/>
          <a:ln>
            <a:noFill/>
          </a:ln>
        </p:spPr>
      </p:pic>
      <p:sp>
        <p:nvSpPr>
          <p:cNvPr id="1317" name="Google Shape;1317;p83"/>
          <p:cNvSpPr txBox="1"/>
          <p:nvPr/>
        </p:nvSpPr>
        <p:spPr>
          <a:xfrm>
            <a:off x="5767750" y="1193825"/>
            <a:ext cx="132363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1C232"/>
                </a:solidFill>
                <a:highlight>
                  <a:srgbClr val="1155CC"/>
                </a:highlight>
              </a:rPr>
              <a:t>                        </a:t>
            </a:r>
            <a:r>
              <a:rPr b="1" lang="en-US" sz="4600">
                <a:solidFill>
                  <a:srgbClr val="F1C232"/>
                </a:solidFill>
                <a:highlight>
                  <a:srgbClr val="1155CC"/>
                </a:highlight>
              </a:rPr>
              <a:t> PROJECT 3 </a:t>
            </a:r>
            <a:r>
              <a:rPr b="1" lang="en-US" sz="4800">
                <a:solidFill>
                  <a:srgbClr val="1155CC"/>
                </a:solidFill>
                <a:highlight>
                  <a:srgbClr val="1155CC"/>
                </a:highlight>
              </a:rPr>
              <a:t>                              .</a:t>
            </a:r>
            <a:r>
              <a:rPr b="1" lang="en-US" sz="4800">
                <a:solidFill>
                  <a:srgbClr val="F1C232"/>
                </a:solidFill>
                <a:highlight>
                  <a:srgbClr val="1155CC"/>
                </a:highlight>
              </a:rPr>
              <a:t>  </a:t>
            </a:r>
            <a:endParaRPr b="1" sz="4200">
              <a:solidFill>
                <a:srgbClr val="F1C232"/>
              </a:solidFill>
              <a:highlight>
                <a:srgbClr val="1155CC"/>
              </a:highlight>
            </a:endParaRPr>
          </a:p>
        </p:txBody>
      </p:sp>
      <p:sp>
        <p:nvSpPr>
          <p:cNvPr id="1318" name="Google Shape;1318;p83"/>
          <p:cNvSpPr txBox="1"/>
          <p:nvPr/>
        </p:nvSpPr>
        <p:spPr>
          <a:xfrm>
            <a:off x="20967375" y="2479475"/>
            <a:ext cx="2086500" cy="13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500">
                <a:solidFill>
                  <a:srgbClr val="F2F2F2"/>
                </a:solidFill>
                <a:highlight>
                  <a:srgbClr val="CC0000"/>
                </a:highlight>
              </a:rPr>
              <a:t>Splunk&gt; Security</a:t>
            </a:r>
            <a:endParaRPr sz="3500">
              <a:solidFill>
                <a:srgbClr val="F2F2F2"/>
              </a:solidFill>
              <a:highlight>
                <a:srgbClr val="CC0000"/>
              </a:highlight>
            </a:endParaRPr>
          </a:p>
        </p:txBody>
      </p:sp>
      <p:pic>
        <p:nvPicPr>
          <p:cNvPr id="1319" name="Google Shape;1319;p83" title="Screenshot 2025-03-25 at 8.50.48 am.png"/>
          <p:cNvPicPr preferRelativeResize="0"/>
          <p:nvPr/>
        </p:nvPicPr>
        <p:blipFill>
          <a:blip r:embed="rId4">
            <a:alphaModFix/>
          </a:blip>
          <a:stretch>
            <a:fillRect/>
          </a:stretch>
        </p:blipFill>
        <p:spPr>
          <a:xfrm rot="-525998">
            <a:off x="15918495" y="9936246"/>
            <a:ext cx="2176087" cy="1328435"/>
          </a:xfrm>
          <a:prstGeom prst="rect">
            <a:avLst/>
          </a:prstGeom>
          <a:noFill/>
          <a:ln>
            <a:noFill/>
          </a:ln>
        </p:spPr>
      </p:pic>
      <p:sp>
        <p:nvSpPr>
          <p:cNvPr id="1320" name="Google Shape;1320;p83"/>
          <p:cNvSpPr txBox="1"/>
          <p:nvPr/>
        </p:nvSpPr>
        <p:spPr>
          <a:xfrm>
            <a:off x="1914963" y="10915675"/>
            <a:ext cx="61482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0">
                <a:solidFill>
                  <a:srgbClr val="FFFFFF"/>
                </a:solidFill>
                <a:latin typeface="Roboto Black"/>
                <a:ea typeface="Roboto Black"/>
                <a:cs typeface="Roboto Black"/>
                <a:sym typeface="Roboto Black"/>
              </a:rPr>
              <a:t>VSI SOC</a:t>
            </a:r>
            <a:r>
              <a:rPr lang="en-US" sz="7000">
                <a:solidFill>
                  <a:srgbClr val="073763"/>
                </a:solidFill>
                <a:latin typeface="Roboto Black"/>
                <a:ea typeface="Roboto Black"/>
                <a:cs typeface="Roboto Black"/>
                <a:sym typeface="Roboto Black"/>
              </a:rPr>
              <a:t> </a:t>
            </a:r>
            <a:r>
              <a:rPr lang="en-US" sz="7000">
                <a:solidFill>
                  <a:srgbClr val="EEEEEE"/>
                </a:solidFill>
                <a:latin typeface="Roboto Black"/>
                <a:ea typeface="Roboto Black"/>
                <a:cs typeface="Roboto Black"/>
                <a:sym typeface="Roboto Black"/>
              </a:rPr>
              <a:t>Team</a:t>
            </a:r>
            <a:endParaRPr sz="7000">
              <a:solidFill>
                <a:srgbClr val="EEEEEE"/>
              </a:solidFill>
              <a:latin typeface="Roboto Black"/>
              <a:ea typeface="Roboto Black"/>
              <a:cs typeface="Roboto Black"/>
              <a:sym typeface="Roboto Black"/>
            </a:endParaRPr>
          </a:p>
        </p:txBody>
      </p:sp>
      <p:sp>
        <p:nvSpPr>
          <p:cNvPr id="1321" name="Google Shape;1321;p83"/>
          <p:cNvSpPr/>
          <p:nvPr/>
        </p:nvSpPr>
        <p:spPr>
          <a:xfrm>
            <a:off x="3681250" y="3332300"/>
            <a:ext cx="2086500" cy="202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22" name="Google Shape;1322;p83"/>
          <p:cNvPicPr preferRelativeResize="0"/>
          <p:nvPr/>
        </p:nvPicPr>
        <p:blipFill>
          <a:blip r:embed="rId5">
            <a:alphaModFix/>
          </a:blip>
          <a:stretch>
            <a:fillRect/>
          </a:stretch>
        </p:blipFill>
        <p:spPr>
          <a:xfrm>
            <a:off x="3641754" y="3562599"/>
            <a:ext cx="2165490" cy="1560801"/>
          </a:xfrm>
          <a:prstGeom prst="rect">
            <a:avLst/>
          </a:prstGeom>
          <a:noFill/>
          <a:ln>
            <a:noFill/>
          </a:ln>
        </p:spPr>
      </p:pic>
      <p:sp>
        <p:nvSpPr>
          <p:cNvPr id="1323" name="Google Shape;1323;p83"/>
          <p:cNvSpPr txBox="1"/>
          <p:nvPr/>
        </p:nvSpPr>
        <p:spPr>
          <a:xfrm>
            <a:off x="1082650" y="12954000"/>
            <a:ext cx="226065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900">
                <a:solidFill>
                  <a:schemeClr val="dk1"/>
                </a:solidFill>
                <a:latin typeface="Inconsolata Light"/>
                <a:ea typeface="Inconsolata Light"/>
                <a:cs typeface="Inconsolata Light"/>
                <a:sym typeface="Inconsolata Light"/>
              </a:rPr>
              <a:t>By Adam Weiler, Azucena Cuarezma, Bill Strahlend, Dante Griffin, Michael Lee, Neil Ortiz</a:t>
            </a:r>
            <a:endParaRPr sz="3900">
              <a:solidFill>
                <a:schemeClr val="dk1"/>
              </a:solidFill>
              <a:latin typeface="Inconsolata Light"/>
              <a:ea typeface="Inconsolata Light"/>
              <a:cs typeface="Inconsolata Light"/>
              <a:sym typeface="Inconsolata Light"/>
            </a:endParaRPr>
          </a:p>
          <a:p>
            <a:pPr indent="0" lvl="0" marL="0" rtl="0" algn="l">
              <a:spcBef>
                <a:spcPts val="0"/>
              </a:spcBef>
              <a:spcAft>
                <a:spcPts val="0"/>
              </a:spcAft>
              <a:buNone/>
            </a:pPr>
            <a:r>
              <a:t/>
            </a:r>
            <a:endParaRPr sz="43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2400"/>
                                        <p:tgtEl>
                                          <p:spTgt spid="1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32" name="Google Shape;1432;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33" name="Google Shape;1433;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34" name="Google Shape;1434;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35" name="Google Shape;1435;p92"/>
          <p:cNvPicPr preferRelativeResize="0"/>
          <p:nvPr/>
        </p:nvPicPr>
        <p:blipFill>
          <a:blip r:embed="rId4">
            <a:alphaModFix/>
          </a:blip>
          <a:stretch>
            <a:fillRect/>
          </a:stretch>
        </p:blipFill>
        <p:spPr>
          <a:xfrm>
            <a:off x="1055500" y="10446049"/>
            <a:ext cx="3434150" cy="237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3"/>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1" name="Google Shape;1441;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42" name="Google Shape;1442;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3" name="Google Shape;1443;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4" name="Google Shape;1444;p93"/>
          <p:cNvGraphicFramePr/>
          <p:nvPr/>
        </p:nvGraphicFramePr>
        <p:xfrm>
          <a:off x="1099713" y="3667025"/>
          <a:ext cx="3000000" cy="3000000"/>
        </p:xfrm>
        <a:graphic>
          <a:graphicData uri="http://schemas.openxmlformats.org/drawingml/2006/table">
            <a:tbl>
              <a:tblPr>
                <a:noFill/>
                <a:tableStyleId>{9B18E4C7-7536-4685-9FDA-C1D60F2A79F5}</a:tableStyleId>
              </a:tblPr>
              <a:tblGrid>
                <a:gridCol w="7608300"/>
                <a:gridCol w="14148800"/>
              </a:tblGrid>
              <a:tr h="381000">
                <a:tc>
                  <a:txBody>
                    <a:bodyPr/>
                    <a:lstStyle/>
                    <a:p>
                      <a:pPr indent="0" lvl="0" marL="457200" rtl="0" algn="l">
                        <a:spcBef>
                          <a:spcPts val="0"/>
                        </a:spcBef>
                        <a:spcAft>
                          <a:spcPts val="0"/>
                        </a:spcAft>
                        <a:buNone/>
                      </a:pPr>
                      <a:r>
                        <a:rPr b="1" lang="en-US" sz="4400">
                          <a:solidFill>
                            <a:srgbClr val="F3F6F8"/>
                          </a:solidFill>
                          <a:latin typeface="Roboto"/>
                          <a:ea typeface="Roboto"/>
                          <a:cs typeface="Roboto"/>
                          <a:sym typeface="Roboto"/>
                        </a:rPr>
                        <a:t>Report Name</a:t>
                      </a:r>
                      <a:endParaRPr b="1" sz="4400">
                        <a:solidFill>
                          <a:srgbClr val="F3F6F8"/>
                        </a:solidFill>
                        <a:latin typeface="Roboto"/>
                        <a:ea typeface="Roboto"/>
                        <a:cs typeface="Roboto"/>
                        <a:sym typeface="Roboto"/>
                      </a:endParaRPr>
                    </a:p>
                  </a:txBody>
                  <a:tcPr marT="91425" marB="91425" marR="91425" marL="91425">
                    <a:solidFill>
                      <a:srgbClr val="1F729A"/>
                    </a:solidFill>
                  </a:tcPr>
                </a:tc>
                <a:tc>
                  <a:txBody>
                    <a:bodyPr/>
                    <a:lstStyle/>
                    <a:p>
                      <a:pPr indent="0" lvl="0" marL="457200" rtl="0" algn="l">
                        <a:spcBef>
                          <a:spcPts val="0"/>
                        </a:spcBef>
                        <a:spcAft>
                          <a:spcPts val="0"/>
                        </a:spcAft>
                        <a:buNone/>
                      </a:pPr>
                      <a:r>
                        <a:rPr b="1" lang="en-US" sz="4400">
                          <a:solidFill>
                            <a:srgbClr val="F3F6F8"/>
                          </a:solidFill>
                          <a:latin typeface="Roboto"/>
                          <a:ea typeface="Roboto"/>
                          <a:cs typeface="Roboto"/>
                          <a:sym typeface="Roboto"/>
                        </a:rPr>
                        <a:t>Report </a:t>
                      </a:r>
                      <a:r>
                        <a:rPr b="1" lang="en-US" sz="4400">
                          <a:solidFill>
                            <a:srgbClr val="F3F6F8"/>
                          </a:solidFill>
                          <a:latin typeface="Roboto"/>
                          <a:ea typeface="Roboto"/>
                          <a:cs typeface="Roboto"/>
                          <a:sym typeface="Roboto"/>
                        </a:rPr>
                        <a:t>Description</a:t>
                      </a:r>
                      <a:endParaRPr b="1" sz="4400">
                        <a:solidFill>
                          <a:srgbClr val="F3F6F8"/>
                        </a:solidFill>
                        <a:latin typeface="Roboto"/>
                        <a:ea typeface="Roboto"/>
                        <a:cs typeface="Roboto"/>
                        <a:sym typeface="Roboto"/>
                      </a:endParaRPr>
                    </a:p>
                  </a:txBody>
                  <a:tcPr marT="91425" marB="91425" marR="91425" marL="91425">
                    <a:solidFill>
                      <a:srgbClr val="1F729A"/>
                    </a:solidFill>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Signature Activity </a:t>
                      </a:r>
                      <a:br>
                        <a:rPr lang="en-US" sz="4400">
                          <a:latin typeface="Roboto"/>
                          <a:ea typeface="Roboto"/>
                          <a:cs typeface="Roboto"/>
                          <a:sym typeface="Roboto"/>
                        </a:rPr>
                      </a:br>
                      <a:r>
                        <a:rPr lang="en-US" sz="4400">
                          <a:latin typeface="Roboto"/>
                          <a:ea typeface="Roboto"/>
                          <a:cs typeface="Roboto"/>
                          <a:sym typeface="Roboto"/>
                        </a:rPr>
                        <a:t>Snapshot Report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table providing key metrics to understand activities on the Windows system. These metrics included, Signature ID, Signature Description, Username, Activity Status, and Severity Level.</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Unique Signature ID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table providing a legend for the</a:t>
                      </a:r>
                      <a:r>
                        <a:rPr lang="en-US" sz="4400">
                          <a:latin typeface="Roboto"/>
                          <a:ea typeface="Roboto"/>
                          <a:cs typeface="Roboto"/>
                          <a:sym typeface="Roboto"/>
                        </a:rPr>
                        <a:t> Unique Signature IDs that populated in the system.</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45" name="Google Shape;1445;p93"/>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94"/>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52" name="Google Shape;145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4" name="Google Shape;1454;p94"/>
          <p:cNvGraphicFramePr/>
          <p:nvPr/>
        </p:nvGraphicFramePr>
        <p:xfrm>
          <a:off x="1099713" y="3667025"/>
          <a:ext cx="3000000" cy="3000000"/>
        </p:xfrm>
        <a:graphic>
          <a:graphicData uri="http://schemas.openxmlformats.org/drawingml/2006/table">
            <a:tbl>
              <a:tblPr>
                <a:noFill/>
                <a:tableStyleId>{9B18E4C7-7536-4685-9FDA-C1D60F2A79F5}</a:tableStyleId>
              </a:tblPr>
              <a:tblGrid>
                <a:gridCol w="7608300"/>
                <a:gridCol w="14148800"/>
              </a:tblGrid>
              <a:tr h="381000">
                <a:tc>
                  <a:txBody>
                    <a:bodyPr/>
                    <a:lstStyle/>
                    <a:p>
                      <a:pPr indent="0" lvl="0" marL="457200" rtl="0" algn="l">
                        <a:spcBef>
                          <a:spcPts val="0"/>
                        </a:spcBef>
                        <a:spcAft>
                          <a:spcPts val="0"/>
                        </a:spcAft>
                        <a:buNone/>
                      </a:pPr>
                      <a:r>
                        <a:rPr b="1" lang="en-US" sz="4400">
                          <a:solidFill>
                            <a:srgbClr val="F3F6F8"/>
                          </a:solidFill>
                          <a:latin typeface="Roboto"/>
                          <a:ea typeface="Roboto"/>
                          <a:cs typeface="Roboto"/>
                          <a:sym typeface="Roboto"/>
                        </a:rPr>
                        <a:t>Report Name</a:t>
                      </a:r>
                      <a:endParaRPr b="1" sz="4400">
                        <a:solidFill>
                          <a:srgbClr val="F3F6F8"/>
                        </a:solidFill>
                        <a:latin typeface="Roboto"/>
                        <a:ea typeface="Roboto"/>
                        <a:cs typeface="Roboto"/>
                        <a:sym typeface="Roboto"/>
                      </a:endParaRPr>
                    </a:p>
                  </a:txBody>
                  <a:tcPr marT="91425" marB="91425" marR="91425" marL="91425">
                    <a:solidFill>
                      <a:srgbClr val="1F729A"/>
                    </a:solidFill>
                  </a:tcPr>
                </a:tc>
                <a:tc>
                  <a:txBody>
                    <a:bodyPr/>
                    <a:lstStyle/>
                    <a:p>
                      <a:pPr indent="0" lvl="0" marL="457200" rtl="0" algn="l">
                        <a:spcBef>
                          <a:spcPts val="0"/>
                        </a:spcBef>
                        <a:spcAft>
                          <a:spcPts val="0"/>
                        </a:spcAft>
                        <a:buNone/>
                      </a:pPr>
                      <a:r>
                        <a:rPr b="1" lang="en-US" sz="4400">
                          <a:solidFill>
                            <a:srgbClr val="F3F6F8"/>
                          </a:solidFill>
                          <a:latin typeface="Roboto"/>
                          <a:ea typeface="Roboto"/>
                          <a:cs typeface="Roboto"/>
                          <a:sym typeface="Roboto"/>
                        </a:rPr>
                        <a:t>Report </a:t>
                      </a:r>
                      <a:r>
                        <a:rPr b="1" lang="en-US" sz="4400">
                          <a:solidFill>
                            <a:srgbClr val="F3F6F8"/>
                          </a:solidFill>
                          <a:latin typeface="Roboto"/>
                          <a:ea typeface="Roboto"/>
                          <a:cs typeface="Roboto"/>
                          <a:sym typeface="Roboto"/>
                        </a:rPr>
                        <a:t>Description</a:t>
                      </a:r>
                      <a:endParaRPr b="1" sz="4400">
                        <a:solidFill>
                          <a:srgbClr val="F3F6F8"/>
                        </a:solidFill>
                        <a:latin typeface="Roboto"/>
                        <a:ea typeface="Roboto"/>
                        <a:cs typeface="Roboto"/>
                        <a:sym typeface="Roboto"/>
                      </a:endParaRPr>
                    </a:p>
                  </a:txBody>
                  <a:tcPr marT="91425" marB="91425" marR="91425" marL="91425">
                    <a:solidFill>
                      <a:srgbClr val="1F729A"/>
                    </a:solidFill>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Severity Levels</a:t>
                      </a:r>
                      <a:br>
                        <a:rPr lang="en-US" sz="4400">
                          <a:latin typeface="Roboto"/>
                          <a:ea typeface="Roboto"/>
                          <a:cs typeface="Roboto"/>
                          <a:sym typeface="Roboto"/>
                        </a:rPr>
                      </a:br>
                      <a:r>
                        <a:rPr lang="en-US" sz="4400">
                          <a:latin typeface="Roboto"/>
                          <a:ea typeface="Roboto"/>
                          <a:cs typeface="Roboto"/>
                          <a:sym typeface="Roboto"/>
                        </a:rPr>
                        <a:t>Comparison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table providing statistical data comparisons between active Severity Levels with regard to how many times they populated and their percentage values compared to the rest.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Activity Status </a:t>
                      </a:r>
                      <a:br>
                        <a:rPr lang="en-US" sz="4400">
                          <a:latin typeface="Roboto"/>
                          <a:ea typeface="Roboto"/>
                          <a:cs typeface="Roboto"/>
                          <a:sym typeface="Roboto"/>
                        </a:rPr>
                      </a:br>
                      <a:r>
                        <a:rPr lang="en-US" sz="4400">
                          <a:latin typeface="Roboto"/>
                          <a:ea typeface="Roboto"/>
                          <a:cs typeface="Roboto"/>
                          <a:sym typeface="Roboto"/>
                        </a:rPr>
                        <a:t>Comparison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table giving statistical data comparisons on Activity Status displaying the difference between Success and Failure Activity with both quantity and percentage comparisons.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55" name="Google Shape;1455;p94"/>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p95" title="report-signature-activity-snapshot.png"/>
          <p:cNvPicPr preferRelativeResize="0"/>
          <p:nvPr/>
        </p:nvPicPr>
        <p:blipFill rotWithShape="1">
          <a:blip r:embed="rId3">
            <a:alphaModFix/>
          </a:blip>
          <a:srcRect b="0" l="337" r="337" t="0"/>
          <a:stretch/>
        </p:blipFill>
        <p:spPr>
          <a:xfrm>
            <a:off x="2316875" y="2064675"/>
            <a:ext cx="10221450" cy="8341496"/>
          </a:xfrm>
          <a:prstGeom prst="rect">
            <a:avLst/>
          </a:prstGeom>
          <a:noFill/>
          <a:ln cap="flat" cmpd="sng" w="38100">
            <a:solidFill>
              <a:schemeClr val="lt1"/>
            </a:solidFill>
            <a:prstDash val="solid"/>
            <a:round/>
            <a:headEnd len="sm" w="sm" type="none"/>
            <a:tailEnd len="sm" w="sm" type="none"/>
          </a:ln>
        </p:spPr>
      </p:pic>
      <p:pic>
        <p:nvPicPr>
          <p:cNvPr id="1462" name="Google Shape;1462;p95"/>
          <p:cNvPicPr preferRelativeResize="0"/>
          <p:nvPr/>
        </p:nvPicPr>
        <p:blipFill>
          <a:blip r:embed="rId4">
            <a:alphaModFix/>
          </a:blip>
          <a:stretch>
            <a:fillRect/>
          </a:stretch>
        </p:blipFill>
        <p:spPr>
          <a:xfrm>
            <a:off x="12911100" y="2119100"/>
            <a:ext cx="7854300" cy="7226199"/>
          </a:xfrm>
          <a:prstGeom prst="rect">
            <a:avLst/>
          </a:prstGeom>
          <a:noFill/>
          <a:ln cap="flat" cmpd="sng" w="38100">
            <a:solidFill>
              <a:schemeClr val="lt1"/>
            </a:solidFill>
            <a:prstDash val="solid"/>
            <a:round/>
            <a:headEnd len="sm" w="sm" type="none"/>
            <a:tailEnd len="sm" w="sm" type="none"/>
          </a:ln>
        </p:spPr>
      </p:pic>
      <p:sp>
        <p:nvSpPr>
          <p:cNvPr id="1463" name="Google Shape;146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64" name="Google Shape;1464;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5" name="Google Shape;1465;p95"/>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6" name="Google Shape;1466;p95"/>
          <p:cNvPicPr preferRelativeResize="0"/>
          <p:nvPr/>
        </p:nvPicPr>
        <p:blipFill>
          <a:blip r:embed="rId5">
            <a:alphaModFix/>
          </a:blip>
          <a:stretch>
            <a:fillRect/>
          </a:stretch>
        </p:blipFill>
        <p:spPr>
          <a:xfrm>
            <a:off x="638375" y="11740947"/>
            <a:ext cx="2616200" cy="1813051"/>
          </a:xfrm>
          <a:prstGeom prst="rect">
            <a:avLst/>
          </a:prstGeom>
          <a:noFill/>
          <a:ln>
            <a:noFill/>
          </a:ln>
        </p:spPr>
      </p:pic>
      <p:pic>
        <p:nvPicPr>
          <p:cNvPr id="1467" name="Google Shape;1467;p95" title="report-severityLevels-comparison.png"/>
          <p:cNvPicPr preferRelativeResize="0"/>
          <p:nvPr/>
        </p:nvPicPr>
        <p:blipFill rotWithShape="1">
          <a:blip r:embed="rId6">
            <a:alphaModFix/>
          </a:blip>
          <a:srcRect b="465" l="0" r="0" t="465"/>
          <a:stretch/>
        </p:blipFill>
        <p:spPr>
          <a:xfrm>
            <a:off x="531875" y="8415475"/>
            <a:ext cx="12158848" cy="3152526"/>
          </a:xfrm>
          <a:prstGeom prst="rect">
            <a:avLst/>
          </a:prstGeom>
          <a:noFill/>
          <a:ln cap="flat" cmpd="sng" w="38100">
            <a:solidFill>
              <a:schemeClr val="lt1"/>
            </a:solidFill>
            <a:prstDash val="solid"/>
            <a:round/>
            <a:headEnd len="sm" w="sm" type="none"/>
            <a:tailEnd len="sm" w="sm" type="none"/>
          </a:ln>
        </p:spPr>
      </p:pic>
      <p:pic>
        <p:nvPicPr>
          <p:cNvPr id="1468" name="Google Shape;1468;p95" title="report-activityStatus-comparison.png"/>
          <p:cNvPicPr preferRelativeResize="0"/>
          <p:nvPr/>
        </p:nvPicPr>
        <p:blipFill rotWithShape="1">
          <a:blip r:embed="rId7">
            <a:alphaModFix/>
          </a:blip>
          <a:srcRect b="367" l="0" r="0" t="377"/>
          <a:stretch/>
        </p:blipFill>
        <p:spPr>
          <a:xfrm>
            <a:off x="12643175" y="9138850"/>
            <a:ext cx="11119150" cy="2893799"/>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4" name="Google Shape;1474;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5" name="Google Shape;1475;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sp>
        <p:nvSpPr>
          <p:cNvPr id="1476" name="Google Shape;1476;p96"/>
          <p:cNvSpPr txBox="1"/>
          <p:nvPr/>
        </p:nvSpPr>
        <p:spPr>
          <a:xfrm>
            <a:off x="1296225" y="8007200"/>
            <a:ext cx="2175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When establishing the baseline Activity Status Failures peaked at 40 and troughed at 8. The average was 23.667, providing a baseline of 24. Establishing a threshold of 30 provided a reasonable metric for a alerts.</a:t>
            </a:r>
            <a:endParaRPr sz="4200"/>
          </a:p>
        </p:txBody>
      </p:sp>
      <p:sp>
        <p:nvSpPr>
          <p:cNvPr id="1477" name="Google Shape;1477;p96"/>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8" name="Google Shape;1478;p96"/>
          <p:cNvPicPr preferRelativeResize="0"/>
          <p:nvPr/>
        </p:nvPicPr>
        <p:blipFill>
          <a:blip r:embed="rId3">
            <a:alphaModFix/>
          </a:blip>
          <a:stretch>
            <a:fillRect/>
          </a:stretch>
        </p:blipFill>
        <p:spPr>
          <a:xfrm>
            <a:off x="638375" y="11740947"/>
            <a:ext cx="2616200" cy="1813051"/>
          </a:xfrm>
          <a:prstGeom prst="rect">
            <a:avLst/>
          </a:prstGeom>
          <a:noFill/>
          <a:ln>
            <a:noFill/>
          </a:ln>
        </p:spPr>
      </p:pic>
      <p:graphicFrame>
        <p:nvGraphicFramePr>
          <p:cNvPr id="1479" name="Google Shape;1479;p96"/>
          <p:cNvGraphicFramePr/>
          <p:nvPr/>
        </p:nvGraphicFramePr>
        <p:xfrm>
          <a:off x="1296213" y="3863700"/>
          <a:ext cx="3000000" cy="3000000"/>
        </p:xfrm>
        <a:graphic>
          <a:graphicData uri="http://schemas.openxmlformats.org/drawingml/2006/table">
            <a:tbl>
              <a:tblPr>
                <a:noFill/>
                <a:tableStyleId>{9B18E4C7-7536-4685-9FDA-C1D60F2A79F5}</a:tableStyleId>
              </a:tblPr>
              <a:tblGrid>
                <a:gridCol w="5587925"/>
                <a:gridCol w="10709475"/>
                <a:gridCol w="2533875"/>
                <a:gridCol w="2925825"/>
              </a:tblGrid>
              <a:tr h="381000">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Name</a:t>
                      </a:r>
                      <a:endParaRPr b="1" sz="4400">
                        <a:solidFill>
                          <a:srgbClr val="F3F6F8"/>
                        </a:solidFill>
                        <a:latin typeface="Roboto"/>
                        <a:ea typeface="Roboto"/>
                        <a:cs typeface="Roboto"/>
                        <a:sym typeface="Roboto"/>
                      </a:endParaRPr>
                    </a:p>
                  </a:txBody>
                  <a:tcPr marT="91425" marB="91425" marR="91425" marL="91425" anchor="ct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a:t>
                      </a:r>
                      <a:r>
                        <a:rPr b="1" lang="en-US" sz="4400">
                          <a:solidFill>
                            <a:srgbClr val="F3F6F8"/>
                          </a:solidFill>
                          <a:latin typeface="Roboto"/>
                          <a:ea typeface="Roboto"/>
                          <a:cs typeface="Roboto"/>
                          <a:sym typeface="Roboto"/>
                        </a:rPr>
                        <a:t>Description</a:t>
                      </a:r>
                      <a:endParaRPr b="1" sz="4400">
                        <a:solidFill>
                          <a:srgbClr val="F3F6F8"/>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Baseline</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Threshold</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Activity Status Failure &gt; 30</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conditional hourly alert notifying when Activity Status Failures exceed 30 within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85" name="Google Shape;1485;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6" name="Google Shape;1486;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sp>
        <p:nvSpPr>
          <p:cNvPr id="1487" name="Google Shape;1487;p97"/>
          <p:cNvSpPr txBox="1"/>
          <p:nvPr/>
        </p:nvSpPr>
        <p:spPr>
          <a:xfrm>
            <a:off x="1296225" y="8010250"/>
            <a:ext cx="21651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When establishing the baseline Successful Logins peaked at 84 and troughed at 32. The average was 53.834, providing a baseline of 54. Establishing a threshold of 65 provided a reasonable metric for a alerts.</a:t>
            </a:r>
            <a:endParaRPr sz="4200"/>
          </a:p>
        </p:txBody>
      </p:sp>
      <p:sp>
        <p:nvSpPr>
          <p:cNvPr id="1488" name="Google Shape;1488;p97"/>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9" name="Google Shape;1489;p97"/>
          <p:cNvPicPr preferRelativeResize="0"/>
          <p:nvPr/>
        </p:nvPicPr>
        <p:blipFill>
          <a:blip r:embed="rId3">
            <a:alphaModFix/>
          </a:blip>
          <a:stretch>
            <a:fillRect/>
          </a:stretch>
        </p:blipFill>
        <p:spPr>
          <a:xfrm>
            <a:off x="638375" y="11740947"/>
            <a:ext cx="2616200" cy="1813051"/>
          </a:xfrm>
          <a:prstGeom prst="rect">
            <a:avLst/>
          </a:prstGeom>
          <a:noFill/>
          <a:ln>
            <a:noFill/>
          </a:ln>
        </p:spPr>
      </p:pic>
      <p:graphicFrame>
        <p:nvGraphicFramePr>
          <p:cNvPr id="1490" name="Google Shape;1490;p97"/>
          <p:cNvGraphicFramePr/>
          <p:nvPr/>
        </p:nvGraphicFramePr>
        <p:xfrm>
          <a:off x="1296213" y="3863700"/>
          <a:ext cx="3000000" cy="3000000"/>
        </p:xfrm>
        <a:graphic>
          <a:graphicData uri="http://schemas.openxmlformats.org/drawingml/2006/table">
            <a:tbl>
              <a:tblPr>
                <a:noFill/>
                <a:tableStyleId>{9B18E4C7-7536-4685-9FDA-C1D60F2A79F5}</a:tableStyleId>
              </a:tblPr>
              <a:tblGrid>
                <a:gridCol w="5587925"/>
                <a:gridCol w="10709475"/>
                <a:gridCol w="2533875"/>
                <a:gridCol w="2925825"/>
              </a:tblGrid>
              <a:tr h="381000">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Name</a:t>
                      </a:r>
                      <a:endParaRPr b="1" sz="4400">
                        <a:solidFill>
                          <a:srgbClr val="F3F6F8"/>
                        </a:solidFill>
                        <a:latin typeface="Roboto"/>
                        <a:ea typeface="Roboto"/>
                        <a:cs typeface="Roboto"/>
                        <a:sym typeface="Roboto"/>
                      </a:endParaRPr>
                    </a:p>
                  </a:txBody>
                  <a:tcPr marT="91425" marB="91425" marR="91425" marL="91425" anchor="ct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a:t>
                      </a:r>
                      <a:r>
                        <a:rPr b="1" lang="en-US" sz="4400">
                          <a:solidFill>
                            <a:srgbClr val="F3F6F8"/>
                          </a:solidFill>
                          <a:latin typeface="Roboto"/>
                          <a:ea typeface="Roboto"/>
                          <a:cs typeface="Roboto"/>
                          <a:sym typeface="Roboto"/>
                        </a:rPr>
                        <a:t>Description</a:t>
                      </a:r>
                      <a:endParaRPr b="1" sz="4400">
                        <a:solidFill>
                          <a:srgbClr val="F3F6F8"/>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Baseline</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Threshold</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Successful Logins </a:t>
                      </a:r>
                      <a:br>
                        <a:rPr lang="en-US" sz="4400">
                          <a:latin typeface="Roboto"/>
                          <a:ea typeface="Roboto"/>
                          <a:cs typeface="Roboto"/>
                          <a:sym typeface="Roboto"/>
                        </a:rPr>
                      </a:br>
                      <a:r>
                        <a:rPr lang="en-US" sz="4400">
                          <a:latin typeface="Roboto"/>
                          <a:ea typeface="Roboto"/>
                          <a:cs typeface="Roboto"/>
                          <a:sym typeface="Roboto"/>
                        </a:rPr>
                        <a:t>&gt; 65</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conditional hourly alert notifying when Successful Logins exceed 65 </a:t>
                      </a:r>
                      <a:r>
                        <a:rPr lang="en-US" sz="4400">
                          <a:latin typeface="Roboto"/>
                          <a:ea typeface="Roboto"/>
                          <a:cs typeface="Roboto"/>
                          <a:sym typeface="Roboto"/>
                        </a:rPr>
                        <a:t>within</a:t>
                      </a:r>
                      <a:r>
                        <a:rPr lang="en-US" sz="4400">
                          <a:latin typeface="Roboto"/>
                          <a:ea typeface="Roboto"/>
                          <a:cs typeface="Roboto"/>
                          <a:sym typeface="Roboto"/>
                        </a:rPr>
                        <a:t>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96" name="Google Shape;149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7" name="Google Shape;1497;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8" name="Google Shape;1498;p98"/>
          <p:cNvGraphicFramePr/>
          <p:nvPr/>
        </p:nvGraphicFramePr>
        <p:xfrm>
          <a:off x="1296213" y="3863700"/>
          <a:ext cx="3000000" cy="3000000"/>
        </p:xfrm>
        <a:graphic>
          <a:graphicData uri="http://schemas.openxmlformats.org/drawingml/2006/table">
            <a:tbl>
              <a:tblPr>
                <a:noFill/>
                <a:tableStyleId>{9B18E4C7-7536-4685-9FDA-C1D60F2A79F5}</a:tableStyleId>
              </a:tblPr>
              <a:tblGrid>
                <a:gridCol w="5587925"/>
                <a:gridCol w="10709475"/>
                <a:gridCol w="2533875"/>
                <a:gridCol w="2925825"/>
              </a:tblGrid>
              <a:tr h="381000">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Name</a:t>
                      </a:r>
                      <a:endParaRPr b="1" sz="4400">
                        <a:solidFill>
                          <a:srgbClr val="F3F6F8"/>
                        </a:solidFill>
                        <a:latin typeface="Roboto"/>
                        <a:ea typeface="Roboto"/>
                        <a:cs typeface="Roboto"/>
                        <a:sym typeface="Roboto"/>
                      </a:endParaRPr>
                    </a:p>
                  </a:txBody>
                  <a:tcPr marT="91425" marB="91425" marR="91425" marL="91425" anchor="ct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a:t>
                      </a:r>
                      <a:r>
                        <a:rPr b="1" lang="en-US" sz="4400">
                          <a:solidFill>
                            <a:srgbClr val="F3F6F8"/>
                          </a:solidFill>
                          <a:latin typeface="Roboto"/>
                          <a:ea typeface="Roboto"/>
                          <a:cs typeface="Roboto"/>
                          <a:sym typeface="Roboto"/>
                        </a:rPr>
                        <a:t>Description</a:t>
                      </a:r>
                      <a:endParaRPr b="1" sz="4400">
                        <a:solidFill>
                          <a:srgbClr val="F3F6F8"/>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Baseline</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c>
                  <a:txBody>
                    <a:bodyPr/>
                    <a:lstStyle/>
                    <a:p>
                      <a:pPr indent="0" lvl="0" marL="0" rtl="0" algn="ctr">
                        <a:spcBef>
                          <a:spcPts val="0"/>
                        </a:spcBef>
                        <a:spcAft>
                          <a:spcPts val="0"/>
                        </a:spcAft>
                        <a:buNone/>
                      </a:pPr>
                      <a:r>
                        <a:rPr b="1" lang="en-US" sz="4400">
                          <a:solidFill>
                            <a:srgbClr val="F3F6F8"/>
                          </a:solidFill>
                          <a:latin typeface="Roboto"/>
                          <a:ea typeface="Roboto"/>
                          <a:cs typeface="Roboto"/>
                          <a:sym typeface="Roboto"/>
                        </a:rPr>
                        <a:t>Alert Threshold</a:t>
                      </a:r>
                      <a:endParaRPr b="1" sz="4400">
                        <a:solidFill>
                          <a:srgbClr val="F3F6F8"/>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F729A"/>
                    </a:solidFill>
                  </a:tcPr>
                </a:tc>
              </a:tr>
              <a:tr h="853400">
                <a:tc>
                  <a:txBody>
                    <a:bodyPr/>
                    <a:lstStyle/>
                    <a:p>
                      <a:pPr indent="0" lvl="0" marL="457200" rtl="0" algn="l">
                        <a:spcBef>
                          <a:spcPts val="0"/>
                        </a:spcBef>
                        <a:spcAft>
                          <a:spcPts val="0"/>
                        </a:spcAft>
                        <a:buNone/>
                      </a:pPr>
                      <a:r>
                        <a:rPr lang="en-US" sz="4400">
                          <a:latin typeface="Roboto"/>
                          <a:ea typeface="Roboto"/>
                          <a:cs typeface="Roboto"/>
                          <a:sym typeface="Roboto"/>
                        </a:rPr>
                        <a:t>User Accounts Deleted &gt; 60</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 conditional hourly alert notifying when more than 60 user accounts have been deleted within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9" name="Google Shape;1499;p98"/>
          <p:cNvSpPr txBox="1"/>
          <p:nvPr/>
        </p:nvSpPr>
        <p:spPr>
          <a:xfrm>
            <a:off x="1296225" y="8005375"/>
            <a:ext cx="21651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When establishing the baseline User Accounts Deleted peaked at 68 and troughed at 36. The average was 56.667, providing a baseline of 57. Establishing a threshold of 60 provided a reasonable metric for a alerts and due the nature of the signature we decided to be a little more conservative with the threshold.</a:t>
            </a:r>
            <a:endParaRPr sz="4200"/>
          </a:p>
        </p:txBody>
      </p:sp>
      <p:sp>
        <p:nvSpPr>
          <p:cNvPr id="1500" name="Google Shape;1500;p98"/>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1" name="Google Shape;1501;p98"/>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508" name="Google Shape;150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0" name="Google Shape;1510;p99"/>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1" name="Google Shape;1511;p99"/>
          <p:cNvPicPr preferRelativeResize="0"/>
          <p:nvPr/>
        </p:nvPicPr>
        <p:blipFill>
          <a:blip r:embed="rId3">
            <a:alphaModFix/>
          </a:blip>
          <a:stretch>
            <a:fillRect/>
          </a:stretch>
        </p:blipFill>
        <p:spPr>
          <a:xfrm>
            <a:off x="638375" y="11740947"/>
            <a:ext cx="2616200" cy="1813051"/>
          </a:xfrm>
          <a:prstGeom prst="rect">
            <a:avLst/>
          </a:prstGeom>
          <a:noFill/>
          <a:ln>
            <a:noFill/>
          </a:ln>
        </p:spPr>
      </p:pic>
      <p:pic>
        <p:nvPicPr>
          <p:cNvPr id="1512" name="Google Shape;1512;p99" title="vis-winDash-baseline.png"/>
          <p:cNvPicPr preferRelativeResize="0"/>
          <p:nvPr/>
        </p:nvPicPr>
        <p:blipFill rotWithShape="1">
          <a:blip r:embed="rId4">
            <a:alphaModFix/>
          </a:blip>
          <a:srcRect b="0" l="0" r="0" t="0"/>
          <a:stretch/>
        </p:blipFill>
        <p:spPr>
          <a:xfrm>
            <a:off x="745950" y="1680075"/>
            <a:ext cx="12118595" cy="9840399"/>
          </a:xfrm>
          <a:prstGeom prst="rect">
            <a:avLst/>
          </a:prstGeom>
          <a:noFill/>
          <a:ln>
            <a:noFill/>
          </a:ln>
        </p:spPr>
      </p:pic>
      <p:pic>
        <p:nvPicPr>
          <p:cNvPr id="1513" name="Google Shape;1513;p99" title="vis-sigCountTS1hr-baseline.png"/>
          <p:cNvPicPr preferRelativeResize="0"/>
          <p:nvPr/>
        </p:nvPicPr>
        <p:blipFill>
          <a:blip r:embed="rId5">
            <a:alphaModFix/>
          </a:blip>
          <a:stretch>
            <a:fillRect/>
          </a:stretch>
        </p:blipFill>
        <p:spPr>
          <a:xfrm>
            <a:off x="12864545" y="5631575"/>
            <a:ext cx="11208305" cy="58011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19" name="Google Shape;1519;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0" name="Google Shape;1520;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1" name="Google Shape;1521;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22" name="Google Shape;1522;p100"/>
          <p:cNvPicPr preferRelativeResize="0"/>
          <p:nvPr/>
        </p:nvPicPr>
        <p:blipFill>
          <a:blip r:embed="rId4">
            <a:alphaModFix/>
          </a:blip>
          <a:stretch>
            <a:fillRect/>
          </a:stretch>
        </p:blipFill>
        <p:spPr>
          <a:xfrm>
            <a:off x="1055500" y="10446049"/>
            <a:ext cx="3434150" cy="2379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1"/>
          <p:cNvSpPr txBox="1"/>
          <p:nvPr>
            <p:ph type="title"/>
          </p:nvPr>
        </p:nvSpPr>
        <p:spPr>
          <a:xfrm>
            <a:off x="7900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Reports</a:t>
            </a:r>
            <a:endParaRPr/>
          </a:p>
        </p:txBody>
      </p:sp>
      <p:sp>
        <p:nvSpPr>
          <p:cNvPr id="1528" name="Google Shape;152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29" name="Google Shape;1529;p101"/>
          <p:cNvGraphicFramePr/>
          <p:nvPr/>
        </p:nvGraphicFramePr>
        <p:xfrm>
          <a:off x="1004663" y="4075775"/>
          <a:ext cx="3000000" cy="3000000"/>
        </p:xfrm>
        <a:graphic>
          <a:graphicData uri="http://schemas.openxmlformats.org/drawingml/2006/table">
            <a:tbl>
              <a:tblPr>
                <a:noFill/>
                <a:tableStyleId>{9B18E4C7-7536-4685-9FDA-C1D60F2A79F5}</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Apache 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shows a table of the most used 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 HTTP Method Count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the count of http </a:t>
                      </a:r>
                      <a:r>
                        <a:rPr lang="en-US" sz="4400">
                          <a:latin typeface="Roboto"/>
                          <a:ea typeface="Roboto"/>
                          <a:cs typeface="Roboto"/>
                          <a:sym typeface="Roboto"/>
                        </a:rPr>
                        <a:t>methods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 Referer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shows a table that displays the most frequented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 Hourly Usage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 A time-based chart showing the hourly count of events from non-U.S. or unclassified IP addresses.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0" name="Google Shape;1530;p101"/>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1" name="Google Shape;1531;p101"/>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729A"/>
        </a:solidFill>
      </p:bgPr>
    </p:bg>
    <p:spTree>
      <p:nvGrpSpPr>
        <p:cNvPr id="1328" name="Shape 1328"/>
        <p:cNvGrpSpPr/>
        <p:nvPr/>
      </p:nvGrpSpPr>
      <p:grpSpPr>
        <a:xfrm>
          <a:off x="0" y="0"/>
          <a:ext cx="0" cy="0"/>
          <a:chOff x="0" y="0"/>
          <a:chExt cx="0" cy="0"/>
        </a:xfrm>
      </p:grpSpPr>
      <p:sp>
        <p:nvSpPr>
          <p:cNvPr id="1329" name="Google Shape;1329;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0" name="Google Shape;1330;p84"/>
          <p:cNvSpPr txBox="1"/>
          <p:nvPr/>
        </p:nvSpPr>
        <p:spPr>
          <a:xfrm>
            <a:off x="1606828" y="50400"/>
            <a:ext cx="16491000" cy="1423200"/>
          </a:xfrm>
          <a:prstGeom prst="rect">
            <a:avLst/>
          </a:prstGeom>
          <a:noFill/>
          <a:ln>
            <a:noFill/>
          </a:ln>
        </p:spPr>
        <p:txBody>
          <a:bodyPr anchorCtr="0" anchor="t" bIns="243750" lIns="1219000" spcFirstLastPara="1" rIns="731350" wrap="square" tIns="487575">
            <a:normAutofit fontScale="85000" lnSpcReduction="20000"/>
          </a:bodyPr>
          <a:lstStyle/>
          <a:p>
            <a:pPr indent="0" lvl="0" marL="0" rtl="0" algn="l">
              <a:spcBef>
                <a:spcPts val="0"/>
              </a:spcBef>
              <a:spcAft>
                <a:spcPts val="0"/>
              </a:spcAft>
              <a:buNone/>
            </a:pPr>
            <a:r>
              <a:rPr lang="en-US" sz="6400">
                <a:solidFill>
                  <a:schemeClr val="lt2"/>
                </a:solidFill>
                <a:latin typeface="Inconsolata Black"/>
                <a:ea typeface="Inconsolata Black"/>
                <a:cs typeface="Inconsolata Black"/>
                <a:sym typeface="Inconsolata Black"/>
              </a:rPr>
              <a:t>Table of Contents</a:t>
            </a:r>
            <a:endParaRPr sz="6400">
              <a:solidFill>
                <a:schemeClr val="lt2"/>
              </a:solidFill>
              <a:latin typeface="Inconsolata Black"/>
              <a:ea typeface="Inconsolata Black"/>
              <a:cs typeface="Inconsolata Black"/>
              <a:sym typeface="Inconsolata Black"/>
            </a:endParaRPr>
          </a:p>
        </p:txBody>
      </p:sp>
      <p:sp>
        <p:nvSpPr>
          <p:cNvPr id="1331" name="Google Shape;1331;p84"/>
          <p:cNvSpPr txBox="1"/>
          <p:nvPr/>
        </p:nvSpPr>
        <p:spPr>
          <a:xfrm>
            <a:off x="0" y="1802600"/>
            <a:ext cx="24377700" cy="972900"/>
          </a:xfrm>
          <a:prstGeom prst="rect">
            <a:avLst/>
          </a:prstGeom>
          <a:noFill/>
          <a:ln>
            <a:noFill/>
          </a:ln>
        </p:spPr>
        <p:txBody>
          <a:bodyPr anchorCtr="0" anchor="t" bIns="0" lIns="1219000" spcFirstLastPara="1" rIns="1219000" wrap="square" tIns="243750">
            <a:normAutofit lnSpcReduction="20000"/>
          </a:bodyPr>
          <a:lstStyle/>
          <a:p>
            <a:pPr indent="0" lvl="0" marL="0" rtl="0" algn="l">
              <a:lnSpc>
                <a:spcPct val="115000"/>
              </a:lnSpc>
              <a:spcBef>
                <a:spcPts val="0"/>
              </a:spcBef>
              <a:spcAft>
                <a:spcPts val="3200"/>
              </a:spcAft>
              <a:buNone/>
            </a:pPr>
            <a:r>
              <a:rPr lang="en-US" sz="4800">
                <a:solidFill>
                  <a:schemeClr val="lt2"/>
                </a:solidFill>
                <a:latin typeface="Inconsolata Light"/>
                <a:ea typeface="Inconsolata Light"/>
                <a:cs typeface="Inconsolata Light"/>
                <a:sym typeface="Inconsolata Light"/>
              </a:rPr>
              <a:t>This document contains an Overview</a:t>
            </a:r>
            <a:endParaRPr sz="4800">
              <a:solidFill>
                <a:schemeClr val="lt2"/>
              </a:solidFill>
              <a:latin typeface="Inconsolata Light"/>
              <a:ea typeface="Inconsolata Light"/>
              <a:cs typeface="Inconsolata Light"/>
              <a:sym typeface="Inconsolata Light"/>
            </a:endParaRPr>
          </a:p>
        </p:txBody>
      </p:sp>
      <p:sp>
        <p:nvSpPr>
          <p:cNvPr id="1332" name="Google Shape;1332;p84"/>
          <p:cNvSpPr txBox="1"/>
          <p:nvPr/>
        </p:nvSpPr>
        <p:spPr>
          <a:xfrm>
            <a:off x="22948089" y="13219200"/>
            <a:ext cx="698100" cy="281700"/>
          </a:xfrm>
          <a:prstGeom prst="rect">
            <a:avLst/>
          </a:prstGeom>
          <a:noFill/>
          <a:ln>
            <a:noFill/>
          </a:ln>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sz="1600"/>
              <a:t>‹#›</a:t>
            </a:fld>
            <a:endParaRPr sz="1600"/>
          </a:p>
        </p:txBody>
      </p:sp>
      <p:sp>
        <p:nvSpPr>
          <p:cNvPr id="1333" name="Google Shape;1333;p84"/>
          <p:cNvSpPr txBox="1"/>
          <p:nvPr/>
        </p:nvSpPr>
        <p:spPr>
          <a:xfrm>
            <a:off x="1520825" y="5040490"/>
            <a:ext cx="6322500" cy="3005100"/>
          </a:xfrm>
          <a:prstGeom prst="rect">
            <a:avLst/>
          </a:prstGeom>
          <a:noFill/>
          <a:ln>
            <a:noFill/>
          </a:ln>
        </p:spPr>
        <p:txBody>
          <a:bodyPr anchorCtr="0" anchor="t" bIns="487575" lIns="487575" spcFirstLastPara="1" rIns="487575" wrap="square" tIns="487575">
            <a:normAutofit fontScale="85000"/>
          </a:bodyPr>
          <a:lstStyle/>
          <a:p>
            <a:pPr indent="0" lvl="0" marL="0" rtl="0" algn="l">
              <a:lnSpc>
                <a:spcPct val="115000"/>
              </a:lnSpc>
              <a:spcBef>
                <a:spcPts val="0"/>
              </a:spcBef>
              <a:spcAft>
                <a:spcPts val="0"/>
              </a:spcAft>
              <a:buNone/>
            </a:pPr>
            <a:r>
              <a:rPr b="1" lang="en-US" sz="4300">
                <a:solidFill>
                  <a:srgbClr val="000000"/>
                </a:solidFill>
                <a:latin typeface="Inconsolata"/>
                <a:ea typeface="Inconsolata"/>
                <a:cs typeface="Inconsolata"/>
                <a:sym typeface="Inconsolata"/>
              </a:rPr>
              <a:t>Monitoring Environment </a:t>
            </a:r>
            <a:endParaRPr b="1" sz="4300">
              <a:solidFill>
                <a:srgbClr val="000000"/>
              </a:solidFill>
              <a:latin typeface="Inconsolata"/>
              <a:ea typeface="Inconsolata"/>
              <a:cs typeface="Inconsolata"/>
              <a:sym typeface="Inconsolata"/>
            </a:endParaRPr>
          </a:p>
          <a:p>
            <a:pPr indent="0" lvl="0" marL="0" rtl="0" algn="l">
              <a:lnSpc>
                <a:spcPct val="115000"/>
              </a:lnSpc>
              <a:spcBef>
                <a:spcPts val="3200"/>
              </a:spcBef>
              <a:spcAft>
                <a:spcPts val="3200"/>
              </a:spcAft>
              <a:buNone/>
            </a:pPr>
            <a:r>
              <a:t/>
            </a:r>
            <a:endParaRPr b="1" sz="3700">
              <a:solidFill>
                <a:srgbClr val="595959"/>
              </a:solidFill>
              <a:latin typeface="Roboto"/>
              <a:ea typeface="Roboto"/>
              <a:cs typeface="Roboto"/>
              <a:sym typeface="Roboto"/>
            </a:endParaRPr>
          </a:p>
        </p:txBody>
      </p:sp>
      <p:sp>
        <p:nvSpPr>
          <p:cNvPr id="1334" name="Google Shape;1334;p84"/>
          <p:cNvSpPr txBox="1"/>
          <p:nvPr/>
        </p:nvSpPr>
        <p:spPr>
          <a:xfrm>
            <a:off x="9501400" y="5169575"/>
            <a:ext cx="6322500" cy="1535700"/>
          </a:xfrm>
          <a:prstGeom prst="rect">
            <a:avLst/>
          </a:prstGeom>
          <a:noFill/>
          <a:ln>
            <a:noFill/>
          </a:ln>
        </p:spPr>
        <p:txBody>
          <a:bodyPr anchorCtr="0" anchor="t" bIns="487575" lIns="487575" spcFirstLastPara="1" rIns="487575" wrap="square" tIns="487575">
            <a:normAutofit fontScale="85000"/>
          </a:bodyPr>
          <a:lstStyle/>
          <a:p>
            <a:pPr indent="0" lvl="0" marL="0" rtl="0" algn="l">
              <a:lnSpc>
                <a:spcPct val="115000"/>
              </a:lnSpc>
              <a:spcBef>
                <a:spcPts val="0"/>
              </a:spcBef>
              <a:spcAft>
                <a:spcPts val="3200"/>
              </a:spcAft>
              <a:buNone/>
            </a:pPr>
            <a:r>
              <a:rPr b="1" lang="en-US" sz="4300">
                <a:solidFill>
                  <a:srgbClr val="000000"/>
                </a:solidFill>
                <a:latin typeface="Inconsolata"/>
                <a:ea typeface="Inconsolata"/>
                <a:cs typeface="Inconsolata"/>
                <a:sym typeface="Inconsolata"/>
              </a:rPr>
              <a:t>Attack Analysis</a:t>
            </a:r>
            <a:endParaRPr b="1" sz="4300">
              <a:solidFill>
                <a:srgbClr val="000000"/>
              </a:solidFill>
              <a:latin typeface="Inconsolata"/>
              <a:ea typeface="Inconsolata"/>
              <a:cs typeface="Inconsolata"/>
              <a:sym typeface="Inconsolata"/>
            </a:endParaRPr>
          </a:p>
        </p:txBody>
      </p:sp>
      <p:sp>
        <p:nvSpPr>
          <p:cNvPr id="1335" name="Google Shape;1335;p84"/>
          <p:cNvSpPr txBox="1"/>
          <p:nvPr/>
        </p:nvSpPr>
        <p:spPr>
          <a:xfrm>
            <a:off x="17323700" y="5169574"/>
            <a:ext cx="6322500" cy="2158200"/>
          </a:xfrm>
          <a:prstGeom prst="rect">
            <a:avLst/>
          </a:prstGeom>
          <a:noFill/>
          <a:ln>
            <a:noFill/>
          </a:ln>
        </p:spPr>
        <p:txBody>
          <a:bodyPr anchorCtr="0" anchor="t" bIns="487575" lIns="487575" spcFirstLastPara="1" rIns="487575" wrap="square" tIns="487575">
            <a:normAutofit fontScale="92500" lnSpcReduction="20000"/>
          </a:bodyPr>
          <a:lstStyle/>
          <a:p>
            <a:pPr indent="0" lvl="0" marL="0" rtl="0" algn="l">
              <a:lnSpc>
                <a:spcPct val="115000"/>
              </a:lnSpc>
              <a:spcBef>
                <a:spcPts val="0"/>
              </a:spcBef>
              <a:spcAft>
                <a:spcPts val="3200"/>
              </a:spcAft>
              <a:buNone/>
            </a:pPr>
            <a:r>
              <a:rPr b="1" lang="en-US" sz="4300">
                <a:solidFill>
                  <a:srgbClr val="000000"/>
                </a:solidFill>
                <a:latin typeface="Inconsolata"/>
                <a:ea typeface="Inconsolata"/>
                <a:cs typeface="Inconsolata"/>
                <a:sym typeface="Inconsolata"/>
              </a:rPr>
              <a:t>Project Summary &amp; Future Mitigations</a:t>
            </a:r>
            <a:endParaRPr b="1" sz="4300">
              <a:solidFill>
                <a:srgbClr val="000000"/>
              </a:solidFill>
              <a:latin typeface="Inconsolata"/>
              <a:ea typeface="Inconsolata"/>
              <a:cs typeface="Inconsolata"/>
              <a:sym typeface="Inconsolata"/>
            </a:endParaRPr>
          </a:p>
        </p:txBody>
      </p:sp>
      <p:sp>
        <p:nvSpPr>
          <p:cNvPr id="1336" name="Google Shape;1336;p84"/>
          <p:cNvSpPr txBox="1"/>
          <p:nvPr/>
        </p:nvSpPr>
        <p:spPr>
          <a:xfrm>
            <a:off x="2241825" y="6260450"/>
            <a:ext cx="5907600" cy="61737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rgbClr val="000000"/>
              </a:buClr>
              <a:buSzPts val="900"/>
              <a:buChar char="●"/>
            </a:pPr>
            <a:r>
              <a:rPr lang="en-US" sz="3300">
                <a:solidFill>
                  <a:srgbClr val="000000"/>
                </a:solidFill>
                <a:latin typeface="Inconsolata"/>
                <a:ea typeface="Inconsolata"/>
                <a:cs typeface="Inconsolata"/>
                <a:sym typeface="Inconsolata"/>
              </a:rPr>
              <a:t>VSI and its security concerns</a:t>
            </a:r>
            <a:endParaRPr sz="3300">
              <a:solidFill>
                <a:srgbClr val="000000"/>
              </a:solidFill>
              <a:latin typeface="Inconsolata"/>
              <a:ea typeface="Inconsolata"/>
              <a:cs typeface="Inconsolata"/>
              <a:sym typeface="Inconsolata"/>
            </a:endParaRPr>
          </a:p>
          <a:p>
            <a:pPr indent="-285750" lvl="0" marL="457200" rtl="0" algn="l">
              <a:lnSpc>
                <a:spcPct val="115000"/>
              </a:lnSpc>
              <a:spcBef>
                <a:spcPts val="0"/>
              </a:spcBef>
              <a:spcAft>
                <a:spcPts val="0"/>
              </a:spcAft>
              <a:buClr>
                <a:srgbClr val="000000"/>
              </a:buClr>
              <a:buSzPts val="900"/>
              <a:buChar char="●"/>
            </a:pPr>
            <a:r>
              <a:rPr lang="en-US" sz="3300">
                <a:solidFill>
                  <a:srgbClr val="000000"/>
                </a:solidFill>
                <a:latin typeface="Inconsolata"/>
                <a:ea typeface="Inconsolata"/>
                <a:cs typeface="Inconsolata"/>
                <a:sym typeface="Inconsolata"/>
              </a:rPr>
              <a:t>Introduction to Splunk as a monitoring tool</a:t>
            </a:r>
            <a:endParaRPr sz="3300">
              <a:solidFill>
                <a:srgbClr val="000000"/>
              </a:solidFill>
              <a:latin typeface="Inconsolata"/>
              <a:ea typeface="Inconsolata"/>
              <a:cs typeface="Inconsolata"/>
              <a:sym typeface="Inconsolata"/>
            </a:endParaRPr>
          </a:p>
          <a:p>
            <a:pPr indent="-285750" lvl="0" marL="457200" rtl="0" algn="l">
              <a:lnSpc>
                <a:spcPct val="115000"/>
              </a:lnSpc>
              <a:spcBef>
                <a:spcPts val="0"/>
              </a:spcBef>
              <a:spcAft>
                <a:spcPts val="0"/>
              </a:spcAft>
              <a:buClr>
                <a:srgbClr val="000000"/>
              </a:buClr>
              <a:buSzPts val="900"/>
              <a:buChar char="●"/>
            </a:pPr>
            <a:r>
              <a:rPr lang="en-US" sz="3300">
                <a:solidFill>
                  <a:srgbClr val="000000"/>
                </a:solidFill>
                <a:latin typeface="Inconsolata"/>
                <a:ea typeface="Inconsolata"/>
                <a:cs typeface="Inconsolata"/>
                <a:sym typeface="Inconsolata"/>
              </a:rPr>
              <a:t>Installation of Splunk Enterprise Security Content</a:t>
            </a:r>
            <a:endParaRPr sz="3300">
              <a:latin typeface="Inconsolata"/>
              <a:ea typeface="Inconsolata"/>
              <a:cs typeface="Inconsolata"/>
              <a:sym typeface="Inconsolata"/>
            </a:endParaRPr>
          </a:p>
          <a:p>
            <a:pPr indent="-285750" lvl="0" marL="457200" rtl="0" algn="l">
              <a:lnSpc>
                <a:spcPct val="115000"/>
              </a:lnSpc>
              <a:spcBef>
                <a:spcPts val="0"/>
              </a:spcBef>
              <a:spcAft>
                <a:spcPts val="0"/>
              </a:spcAft>
              <a:buClr>
                <a:srgbClr val="000000"/>
              </a:buClr>
              <a:buSzPts val="900"/>
              <a:buChar char="●"/>
            </a:pPr>
            <a:r>
              <a:rPr lang="en-US" sz="3300">
                <a:solidFill>
                  <a:srgbClr val="000000"/>
                </a:solidFill>
                <a:latin typeface="Inconsolata"/>
                <a:ea typeface="Inconsolata"/>
                <a:cs typeface="Inconsolata"/>
                <a:sym typeface="Inconsolata"/>
              </a:rPr>
              <a:t>Log sources: Windows Server &amp; Apache Server</a:t>
            </a:r>
            <a:endParaRPr sz="3300">
              <a:solidFill>
                <a:srgbClr val="000000"/>
              </a:solidFill>
              <a:latin typeface="Inconsolata"/>
              <a:ea typeface="Inconsolata"/>
              <a:cs typeface="Inconsolata"/>
              <a:sym typeface="Inconsolata"/>
            </a:endParaRPr>
          </a:p>
          <a:p>
            <a:pPr indent="0" lvl="0" marL="0" rtl="0" algn="l">
              <a:lnSpc>
                <a:spcPct val="115000"/>
              </a:lnSpc>
              <a:spcBef>
                <a:spcPts val="1200"/>
              </a:spcBef>
              <a:spcAft>
                <a:spcPts val="0"/>
              </a:spcAft>
              <a:buNone/>
            </a:pPr>
            <a:r>
              <a:t/>
            </a:r>
            <a:endParaRPr sz="3300">
              <a:solidFill>
                <a:srgbClr val="000000"/>
              </a:solidFill>
              <a:latin typeface="Inconsolata"/>
              <a:ea typeface="Inconsolata"/>
              <a:cs typeface="Inconsolata"/>
              <a:sym typeface="Inconsolata"/>
            </a:endParaRPr>
          </a:p>
          <a:p>
            <a:pPr indent="0" lvl="0" marL="0" rtl="0" algn="l">
              <a:lnSpc>
                <a:spcPct val="115000"/>
              </a:lnSpc>
              <a:spcBef>
                <a:spcPts val="1200"/>
              </a:spcBef>
              <a:spcAft>
                <a:spcPts val="0"/>
              </a:spcAft>
              <a:buClr>
                <a:srgbClr val="000000"/>
              </a:buClr>
              <a:buSzPts val="1100"/>
              <a:buFont typeface="Arial"/>
              <a:buNone/>
            </a:pPr>
            <a:r>
              <a:t/>
            </a:r>
            <a:endParaRPr sz="3500">
              <a:solidFill>
                <a:srgbClr val="000000"/>
              </a:solidFill>
              <a:latin typeface="Inconsolata"/>
              <a:ea typeface="Inconsolata"/>
              <a:cs typeface="Inconsolata"/>
              <a:sym typeface="Inconsolata"/>
            </a:endParaRPr>
          </a:p>
        </p:txBody>
      </p:sp>
      <p:sp>
        <p:nvSpPr>
          <p:cNvPr id="1337" name="Google Shape;1337;p84"/>
          <p:cNvSpPr txBox="1"/>
          <p:nvPr/>
        </p:nvSpPr>
        <p:spPr>
          <a:xfrm>
            <a:off x="9493363" y="6371350"/>
            <a:ext cx="6180300" cy="6390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Char char="●"/>
            </a:pPr>
            <a:r>
              <a:rPr lang="en-US" sz="3300">
                <a:solidFill>
                  <a:srgbClr val="000000"/>
                </a:solidFill>
                <a:latin typeface="Inconsolata"/>
                <a:ea typeface="Inconsolata"/>
                <a:cs typeface="Inconsolata"/>
                <a:sym typeface="Inconsolata"/>
              </a:rPr>
              <a:t>Overview of the cyberattack by JobeCorp</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Char char="●"/>
            </a:pPr>
            <a:r>
              <a:rPr lang="en-US" sz="3300">
                <a:solidFill>
                  <a:srgbClr val="000000"/>
                </a:solidFill>
                <a:latin typeface="Inconsolata"/>
                <a:ea typeface="Inconsolata"/>
                <a:cs typeface="Inconsolata"/>
                <a:sym typeface="Inconsolata"/>
              </a:rPr>
              <a:t>Examination of Windows attack logs</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Char char="●"/>
            </a:pPr>
            <a:r>
              <a:rPr lang="en-US" sz="3300">
                <a:solidFill>
                  <a:srgbClr val="000000"/>
                </a:solidFill>
                <a:latin typeface="Inconsolata"/>
                <a:ea typeface="Inconsolata"/>
                <a:cs typeface="Inconsolata"/>
                <a:sym typeface="Inconsolata"/>
              </a:rPr>
              <a:t>Examination of Apache attack logs</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Char char="●"/>
            </a:pPr>
            <a:r>
              <a:rPr lang="en-US" sz="3300">
                <a:solidFill>
                  <a:srgbClr val="000000"/>
                </a:solidFill>
                <a:latin typeface="Inconsolata"/>
                <a:ea typeface="Inconsolata"/>
                <a:cs typeface="Inconsolata"/>
                <a:sym typeface="Inconsolata"/>
              </a:rPr>
              <a:t>Key findings: Indicators of compromise (IOCs)</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Char char="●"/>
            </a:pPr>
            <a:r>
              <a:rPr lang="en-US" sz="3300">
                <a:solidFill>
                  <a:srgbClr val="000000"/>
                </a:solidFill>
                <a:latin typeface="Inconsolata"/>
                <a:ea typeface="Inconsolata"/>
                <a:cs typeface="Inconsolata"/>
                <a:sym typeface="Inconsolata"/>
              </a:rPr>
              <a:t>Effectiveness of the monitoring solution</a:t>
            </a:r>
            <a:endParaRPr sz="3300">
              <a:solidFill>
                <a:srgbClr val="000000"/>
              </a:solidFill>
              <a:latin typeface="Inconsolata"/>
              <a:ea typeface="Inconsolata"/>
              <a:cs typeface="Inconsolata"/>
              <a:sym typeface="Inconsolata"/>
            </a:endParaRPr>
          </a:p>
          <a:p>
            <a:pPr indent="0" lvl="0" marL="0" rtl="0" algn="l">
              <a:spcBef>
                <a:spcPts val="1200"/>
              </a:spcBef>
              <a:spcAft>
                <a:spcPts val="0"/>
              </a:spcAft>
              <a:buNone/>
            </a:pPr>
            <a:r>
              <a:t/>
            </a:r>
            <a:endParaRPr sz="3300">
              <a:solidFill>
                <a:srgbClr val="000000"/>
              </a:solidFill>
              <a:latin typeface="Inconsolata"/>
              <a:ea typeface="Inconsolata"/>
              <a:cs typeface="Inconsolata"/>
              <a:sym typeface="Inconsolata"/>
            </a:endParaRPr>
          </a:p>
        </p:txBody>
      </p:sp>
      <p:sp>
        <p:nvSpPr>
          <p:cNvPr id="1338" name="Google Shape;1338;p84"/>
          <p:cNvSpPr txBox="1"/>
          <p:nvPr/>
        </p:nvSpPr>
        <p:spPr>
          <a:xfrm>
            <a:off x="17323700" y="6780300"/>
            <a:ext cx="6322500" cy="6173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Inconsolata"/>
              <a:buChar char="●"/>
            </a:pPr>
            <a:r>
              <a:rPr lang="en-US" sz="3300">
                <a:solidFill>
                  <a:srgbClr val="000000"/>
                </a:solidFill>
                <a:latin typeface="Inconsolata"/>
                <a:ea typeface="Inconsolata"/>
                <a:cs typeface="Inconsolata"/>
                <a:sym typeface="Inconsolata"/>
              </a:rPr>
              <a:t>Summary of monitoring results</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Font typeface="Inconsolata"/>
              <a:buChar char="●"/>
            </a:pPr>
            <a:r>
              <a:rPr lang="en-US" sz="3300">
                <a:solidFill>
                  <a:srgbClr val="000000"/>
                </a:solidFill>
                <a:latin typeface="Inconsolata"/>
                <a:ea typeface="Inconsolata"/>
                <a:cs typeface="Inconsolata"/>
                <a:sym typeface="Inconsolata"/>
              </a:rPr>
              <a:t>Recommendations for improving VSI’s security</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Font typeface="Inconsolata"/>
              <a:buChar char="●"/>
            </a:pPr>
            <a:r>
              <a:rPr lang="en-US" sz="3300">
                <a:solidFill>
                  <a:srgbClr val="000000"/>
                </a:solidFill>
                <a:latin typeface="Inconsolata"/>
                <a:ea typeface="Inconsolata"/>
                <a:cs typeface="Inconsolata"/>
                <a:sym typeface="Inconsolata"/>
              </a:rPr>
              <a:t>Future mitigations to strengthen defenses</a:t>
            </a:r>
            <a:endParaRPr sz="3300">
              <a:solidFill>
                <a:srgbClr val="000000"/>
              </a:solidFill>
              <a:latin typeface="Inconsolata"/>
              <a:ea typeface="Inconsolata"/>
              <a:cs typeface="Inconsolata"/>
              <a:sym typeface="Inconsolata"/>
            </a:endParaRPr>
          </a:p>
          <a:p>
            <a:pPr indent="-298450" lvl="0" marL="457200" rtl="0" algn="l">
              <a:lnSpc>
                <a:spcPct val="115000"/>
              </a:lnSpc>
              <a:spcBef>
                <a:spcPts val="0"/>
              </a:spcBef>
              <a:spcAft>
                <a:spcPts val="0"/>
              </a:spcAft>
              <a:buClr>
                <a:srgbClr val="000000"/>
              </a:buClr>
              <a:buSzPts val="1100"/>
              <a:buFont typeface="Inconsolata"/>
              <a:buChar char="●"/>
            </a:pPr>
            <a:r>
              <a:rPr lang="en-US" sz="3300">
                <a:solidFill>
                  <a:srgbClr val="000000"/>
                </a:solidFill>
                <a:latin typeface="Inconsolata"/>
                <a:ea typeface="Inconsolata"/>
                <a:cs typeface="Inconsolata"/>
                <a:sym typeface="Inconsolata"/>
              </a:rPr>
              <a:t>Final thoughts and next steps</a:t>
            </a:r>
            <a:endParaRPr sz="3300">
              <a:solidFill>
                <a:srgbClr val="000000"/>
              </a:solidFill>
              <a:latin typeface="Inconsolata"/>
              <a:ea typeface="Inconsolata"/>
              <a:cs typeface="Inconsolata"/>
              <a:sym typeface="Inconsolata"/>
            </a:endParaRPr>
          </a:p>
          <a:p>
            <a:pPr indent="0" lvl="0" marL="0" rtl="0" algn="l">
              <a:lnSpc>
                <a:spcPct val="115000"/>
              </a:lnSpc>
              <a:spcBef>
                <a:spcPts val="1200"/>
              </a:spcBef>
              <a:spcAft>
                <a:spcPts val="0"/>
              </a:spcAft>
              <a:buNone/>
            </a:pPr>
            <a:r>
              <a:t/>
            </a:r>
            <a:endParaRPr sz="3300">
              <a:solidFill>
                <a:srgbClr val="000000"/>
              </a:solidFill>
            </a:endParaRPr>
          </a:p>
          <a:p>
            <a:pPr indent="0" lvl="0" marL="0" rtl="0" algn="l">
              <a:spcBef>
                <a:spcPts val="1200"/>
              </a:spcBef>
              <a:spcAft>
                <a:spcPts val="0"/>
              </a:spcAft>
              <a:buNone/>
            </a:pPr>
            <a:r>
              <a:t/>
            </a:r>
            <a:endParaRPr sz="48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6" name="Shape 1536"/>
        <p:cNvGrpSpPr/>
        <p:nvPr/>
      </p:nvGrpSpPr>
      <p:grpSpPr>
        <a:xfrm>
          <a:off x="0" y="0"/>
          <a:ext cx="0" cy="0"/>
          <a:chOff x="0" y="0"/>
          <a:chExt cx="0" cy="0"/>
        </a:xfrm>
      </p:grpSpPr>
      <p:sp>
        <p:nvSpPr>
          <p:cNvPr id="1537" name="Google Shape;1537;p102"/>
          <p:cNvSpPr txBox="1"/>
          <p:nvPr>
            <p:ph type="title"/>
          </p:nvPr>
        </p:nvSpPr>
        <p:spPr>
          <a:xfrm>
            <a:off x="-810573" y="-110350"/>
            <a:ext cx="17308200" cy="9318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Apache Image Reports</a:t>
            </a:r>
            <a:r>
              <a:rPr lang="en-US"/>
              <a:t>—Apache</a:t>
            </a:r>
            <a:endParaRPr/>
          </a:p>
        </p:txBody>
      </p:sp>
      <p:sp>
        <p:nvSpPr>
          <p:cNvPr id="1538" name="Google Shape;1538;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9" name="Google Shape;1539;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0" name="Google Shape;1540;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1" name="Google Shape;1541;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2" name="Google Shape;1542;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3" name="Google Shape;1543;p10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4" name="Google Shape;1544;p102"/>
          <p:cNvSpPr/>
          <p:nvPr/>
        </p:nvSpPr>
        <p:spPr>
          <a:xfrm>
            <a:off x="158525" y="11958325"/>
            <a:ext cx="2724600" cy="164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45" name="Google Shape;1545;p102" title="APACHE HOURLY USAGE.png"/>
          <p:cNvPicPr preferRelativeResize="0"/>
          <p:nvPr/>
        </p:nvPicPr>
        <p:blipFill>
          <a:blip r:embed="rId3">
            <a:alphaModFix/>
          </a:blip>
          <a:stretch>
            <a:fillRect/>
          </a:stretch>
        </p:blipFill>
        <p:spPr>
          <a:xfrm>
            <a:off x="0" y="1472400"/>
            <a:ext cx="11502329" cy="4604601"/>
          </a:xfrm>
          <a:prstGeom prst="rect">
            <a:avLst/>
          </a:prstGeom>
          <a:noFill/>
          <a:ln>
            <a:noFill/>
          </a:ln>
        </p:spPr>
      </p:pic>
      <p:pic>
        <p:nvPicPr>
          <p:cNvPr id="1546" name="Google Shape;1546;p102" title="APACHE REFERER DOMAIN.png"/>
          <p:cNvPicPr preferRelativeResize="0"/>
          <p:nvPr/>
        </p:nvPicPr>
        <p:blipFill>
          <a:blip r:embed="rId4">
            <a:alphaModFix/>
          </a:blip>
          <a:stretch>
            <a:fillRect/>
          </a:stretch>
        </p:blipFill>
        <p:spPr>
          <a:xfrm>
            <a:off x="11502325" y="1472400"/>
            <a:ext cx="12875325" cy="4676201"/>
          </a:xfrm>
          <a:prstGeom prst="rect">
            <a:avLst/>
          </a:prstGeom>
          <a:noFill/>
          <a:ln>
            <a:noFill/>
          </a:ln>
        </p:spPr>
      </p:pic>
      <p:pic>
        <p:nvPicPr>
          <p:cNvPr id="1547" name="Google Shape;1547;p102" title="APACHE HTTP METHOD COUNT.png"/>
          <p:cNvPicPr preferRelativeResize="0"/>
          <p:nvPr/>
        </p:nvPicPr>
        <p:blipFill>
          <a:blip r:embed="rId5">
            <a:alphaModFix/>
          </a:blip>
          <a:stretch>
            <a:fillRect/>
          </a:stretch>
        </p:blipFill>
        <p:spPr>
          <a:xfrm>
            <a:off x="1" y="9679900"/>
            <a:ext cx="24377652" cy="3927525"/>
          </a:xfrm>
          <a:prstGeom prst="rect">
            <a:avLst/>
          </a:prstGeom>
          <a:noFill/>
          <a:ln>
            <a:noFill/>
          </a:ln>
        </p:spPr>
      </p:pic>
      <p:pic>
        <p:nvPicPr>
          <p:cNvPr id="1548" name="Google Shape;1548;p102" title="APACHE HTTP METHOD.png"/>
          <p:cNvPicPr preferRelativeResize="0"/>
          <p:nvPr/>
        </p:nvPicPr>
        <p:blipFill>
          <a:blip r:embed="rId6">
            <a:alphaModFix/>
          </a:blip>
          <a:stretch>
            <a:fillRect/>
          </a:stretch>
        </p:blipFill>
        <p:spPr>
          <a:xfrm>
            <a:off x="0" y="6077000"/>
            <a:ext cx="24377652" cy="392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a:t>
            </a:r>
            <a:r>
              <a:rPr lang="en-US"/>
              <a:t> Alert 1</a:t>
            </a:r>
            <a:endParaRPr/>
          </a:p>
        </p:txBody>
      </p:sp>
      <p:sp>
        <p:nvSpPr>
          <p:cNvPr id="1554" name="Google Shape;1554;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5" name="Google Shape;1555;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56" name="Google Shape;1556;p103"/>
          <p:cNvGraphicFramePr/>
          <p:nvPr/>
        </p:nvGraphicFramePr>
        <p:xfrm>
          <a:off x="1296213" y="3863700"/>
          <a:ext cx="3000000" cy="3000000"/>
        </p:xfrm>
        <a:graphic>
          <a:graphicData uri="http://schemas.openxmlformats.org/drawingml/2006/table">
            <a:tbl>
              <a:tblPr>
                <a:noFill/>
                <a:tableStyleId>{9B18E4C7-7536-4685-9FDA-C1D60F2A79F5}</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Hourly 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when POST methods have exceeded normal amount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7" name="Google Shape;1557;p103"/>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reason why I chose my baseline and threshold was because normally there is 1-3 events per hour, and for the threshold being 5 is to help prevent false positives.</a:t>
            </a:r>
            <a:endParaRPr sz="4200"/>
          </a:p>
        </p:txBody>
      </p:sp>
      <p:sp>
        <p:nvSpPr>
          <p:cNvPr id="1558" name="Google Shape;1558;p103"/>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9" name="Google Shape;1559;p103"/>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Apache Alert 2</a:t>
            </a:r>
            <a:endParaRPr/>
          </a:p>
        </p:txBody>
      </p:sp>
      <p:sp>
        <p:nvSpPr>
          <p:cNvPr id="1565" name="Google Shape;1565;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6" name="Google Shape;1566;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7" name="Google Shape;1567;p104"/>
          <p:cNvGraphicFramePr/>
          <p:nvPr/>
        </p:nvGraphicFramePr>
        <p:xfrm>
          <a:off x="1296213" y="3863700"/>
          <a:ext cx="3000000" cy="3000000"/>
        </p:xfrm>
        <a:graphic>
          <a:graphicData uri="http://schemas.openxmlformats.org/drawingml/2006/table">
            <a:tbl>
              <a:tblPr>
                <a:noFill/>
                <a:tableStyleId>{9B18E4C7-7536-4685-9FDA-C1D60F2A79F5}</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International Hourly Usage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Sends an alert when international hourly usage has exceeded normal amount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8" name="Google Shape;1568;p104"/>
          <p:cNvSpPr txBox="1"/>
          <p:nvPr/>
        </p:nvSpPr>
        <p:spPr>
          <a:xfrm>
            <a:off x="3254575" y="824052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Across the chart there were highs of 128 and lows of 112 so I went with the baseline of 120, 134 is a good threshold because it captures moderate spikes that are unusual but not so sensitive that small fluctuations within the normal range would trigger unnecessary alerts</a:t>
            </a:r>
            <a:endParaRPr sz="4200"/>
          </a:p>
        </p:txBody>
      </p:sp>
      <p:sp>
        <p:nvSpPr>
          <p:cNvPr id="1569" name="Google Shape;1569;p104"/>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0" name="Google Shape;1570;p104"/>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5" name="Shape 1575"/>
        <p:cNvGrpSpPr/>
        <p:nvPr/>
      </p:nvGrpSpPr>
      <p:grpSpPr>
        <a:xfrm>
          <a:off x="0" y="0"/>
          <a:ext cx="0" cy="0"/>
          <a:chOff x="0" y="0"/>
          <a:chExt cx="0" cy="0"/>
        </a:xfrm>
      </p:grpSpPr>
      <p:sp>
        <p:nvSpPr>
          <p:cNvPr id="1576" name="Google Shape;1576;p105"/>
          <p:cNvSpPr txBox="1"/>
          <p:nvPr>
            <p:ph type="title"/>
          </p:nvPr>
        </p:nvSpPr>
        <p:spPr>
          <a:xfrm>
            <a:off x="26535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Apache Dashboard Images</a:t>
            </a:r>
            <a:endParaRPr/>
          </a:p>
        </p:txBody>
      </p:sp>
      <p:sp>
        <p:nvSpPr>
          <p:cNvPr id="1577" name="Google Shape;1577;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8" name="Google Shape;1578;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79" name="Google Shape;1579;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0" name="Google Shape;1580;p105"/>
          <p:cNvSpPr/>
          <p:nvPr/>
        </p:nvSpPr>
        <p:spPr>
          <a:xfrm>
            <a:off x="-13225" y="12267750"/>
            <a:ext cx="2137800" cy="14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1" name="Google Shape;1581;p105"/>
          <p:cNvPicPr preferRelativeResize="0"/>
          <p:nvPr/>
        </p:nvPicPr>
        <p:blipFill>
          <a:blip r:embed="rId3">
            <a:alphaModFix/>
          </a:blip>
          <a:stretch>
            <a:fillRect/>
          </a:stretch>
        </p:blipFill>
        <p:spPr>
          <a:xfrm>
            <a:off x="215300" y="12292424"/>
            <a:ext cx="1909275" cy="1323150"/>
          </a:xfrm>
          <a:prstGeom prst="rect">
            <a:avLst/>
          </a:prstGeom>
          <a:noFill/>
          <a:ln>
            <a:noFill/>
          </a:ln>
        </p:spPr>
      </p:pic>
      <p:pic>
        <p:nvPicPr>
          <p:cNvPr id="1582" name="Google Shape;1582;p105" title="APACHEDASHBOARD11111.png"/>
          <p:cNvPicPr preferRelativeResize="0"/>
          <p:nvPr/>
        </p:nvPicPr>
        <p:blipFill>
          <a:blip r:embed="rId4">
            <a:alphaModFix/>
          </a:blip>
          <a:stretch>
            <a:fillRect/>
          </a:stretch>
        </p:blipFill>
        <p:spPr>
          <a:xfrm>
            <a:off x="11313075" y="1811225"/>
            <a:ext cx="12026250" cy="4104000"/>
          </a:xfrm>
          <a:prstGeom prst="rect">
            <a:avLst/>
          </a:prstGeom>
          <a:noFill/>
          <a:ln>
            <a:noFill/>
          </a:ln>
        </p:spPr>
      </p:pic>
      <p:pic>
        <p:nvPicPr>
          <p:cNvPr id="1583" name="Google Shape;1583;p105" title="APACHEDASHBOARD33333.png"/>
          <p:cNvPicPr preferRelativeResize="0"/>
          <p:nvPr/>
        </p:nvPicPr>
        <p:blipFill>
          <a:blip r:embed="rId5">
            <a:alphaModFix/>
          </a:blip>
          <a:stretch>
            <a:fillRect/>
          </a:stretch>
        </p:blipFill>
        <p:spPr>
          <a:xfrm>
            <a:off x="10966875" y="6772475"/>
            <a:ext cx="13443426" cy="4968475"/>
          </a:xfrm>
          <a:prstGeom prst="rect">
            <a:avLst/>
          </a:prstGeom>
          <a:noFill/>
          <a:ln>
            <a:noFill/>
          </a:ln>
        </p:spPr>
      </p:pic>
      <p:pic>
        <p:nvPicPr>
          <p:cNvPr id="1584" name="Google Shape;1584;p105" title="APACHEDASHBOARD44444.png"/>
          <p:cNvPicPr preferRelativeResize="0"/>
          <p:nvPr/>
        </p:nvPicPr>
        <p:blipFill>
          <a:blip r:embed="rId6">
            <a:alphaModFix/>
          </a:blip>
          <a:stretch>
            <a:fillRect/>
          </a:stretch>
        </p:blipFill>
        <p:spPr>
          <a:xfrm>
            <a:off x="0" y="6772475"/>
            <a:ext cx="10966875" cy="4899925"/>
          </a:xfrm>
          <a:prstGeom prst="rect">
            <a:avLst/>
          </a:prstGeom>
          <a:noFill/>
          <a:ln>
            <a:noFill/>
          </a:ln>
        </p:spPr>
      </p:pic>
      <p:pic>
        <p:nvPicPr>
          <p:cNvPr id="1585" name="Google Shape;1585;p105" title="APACHEDASHBOARD2222.png"/>
          <p:cNvPicPr preferRelativeResize="0"/>
          <p:nvPr/>
        </p:nvPicPr>
        <p:blipFill rotWithShape="1">
          <a:blip r:embed="rId7">
            <a:alphaModFix/>
          </a:blip>
          <a:srcRect b="30886" l="0" r="0" t="0"/>
          <a:stretch/>
        </p:blipFill>
        <p:spPr>
          <a:xfrm>
            <a:off x="265338" y="1811225"/>
            <a:ext cx="11047750" cy="410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91" name="Google Shape;1591;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2" name="Google Shape;1592;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93" name="Google Shape;1593;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94" name="Google Shape;1594;p106"/>
          <p:cNvPicPr preferRelativeResize="0"/>
          <p:nvPr/>
        </p:nvPicPr>
        <p:blipFill>
          <a:blip r:embed="rId4">
            <a:alphaModFix/>
          </a:blip>
          <a:stretch>
            <a:fillRect/>
          </a:stretch>
        </p:blipFill>
        <p:spPr>
          <a:xfrm>
            <a:off x="1055500" y="10446049"/>
            <a:ext cx="3434150" cy="2379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00" name="Google Shape;1600;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07"/>
          <p:cNvSpPr txBox="1"/>
          <p:nvPr>
            <p:ph idx="3" type="body"/>
          </p:nvPr>
        </p:nvSpPr>
        <p:spPr>
          <a:xfrm>
            <a:off x="703375" y="2295400"/>
            <a:ext cx="117687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u="sng">
                <a:solidFill>
                  <a:schemeClr val="dk1"/>
                </a:solidFill>
              </a:rPr>
              <a:t>Severity Report: </a:t>
            </a:r>
            <a:endParaRPr sz="4400" u="sng">
              <a:solidFill>
                <a:schemeClr val="dk1"/>
              </a:solidFill>
            </a:endParaRPr>
          </a:p>
          <a:p>
            <a:pPr indent="0" lvl="0" marL="914400" rtl="0" algn="l">
              <a:lnSpc>
                <a:spcPct val="115000"/>
              </a:lnSpc>
              <a:spcBef>
                <a:spcPts val="1000"/>
              </a:spcBef>
              <a:spcAft>
                <a:spcPts val="0"/>
              </a:spcAft>
              <a:buNone/>
            </a:pPr>
            <a:r>
              <a:rPr lang="en-US" sz="4400">
                <a:solidFill>
                  <a:schemeClr val="dk1"/>
                </a:solidFill>
              </a:rPr>
              <a:t>-	</a:t>
            </a:r>
            <a:r>
              <a:rPr lang="en-US">
                <a:solidFill>
                  <a:schemeClr val="dk1"/>
                </a:solidFill>
              </a:rPr>
              <a:t>server_logs: Informational severity = 93% </a:t>
            </a:r>
            <a:endParaRPr>
              <a:solidFill>
                <a:schemeClr val="dk1"/>
              </a:solidFill>
            </a:endParaRPr>
          </a:p>
          <a:p>
            <a:pPr indent="0" lvl="0" marL="914400" rtl="0" algn="l">
              <a:lnSpc>
                <a:spcPct val="115000"/>
              </a:lnSpc>
              <a:spcBef>
                <a:spcPts val="1000"/>
              </a:spcBef>
              <a:spcAft>
                <a:spcPts val="0"/>
              </a:spcAft>
              <a:buNone/>
            </a:pPr>
            <a:r>
              <a:rPr lang="en-US">
                <a:solidFill>
                  <a:schemeClr val="dk1"/>
                </a:solidFill>
              </a:rPr>
              <a:t>- serverlogs : High severity = 7% </a:t>
            </a:r>
            <a:endParaRPr>
              <a:solidFill>
                <a:schemeClr val="dk1"/>
              </a:solidFill>
            </a:endParaRPr>
          </a:p>
          <a:p>
            <a:pPr indent="0" lvl="0" marL="0" rtl="0" algn="l">
              <a:lnSpc>
                <a:spcPct val="115000"/>
              </a:lnSpc>
              <a:spcBef>
                <a:spcPts val="1000"/>
              </a:spcBef>
              <a:spcAft>
                <a:spcPts val="0"/>
              </a:spcAft>
              <a:buNone/>
            </a:pPr>
            <a:r>
              <a:rPr lang="en-US">
                <a:solidFill>
                  <a:schemeClr val="dk1"/>
                </a:solidFill>
              </a:rPr>
              <a:t>- attack_logs: Informational severity = 80%</a:t>
            </a:r>
            <a:endParaRPr>
              <a:solidFill>
                <a:schemeClr val="dk1"/>
              </a:solidFill>
            </a:endParaRPr>
          </a:p>
          <a:p>
            <a:pPr indent="0" lvl="0" marL="0" rtl="0" algn="l">
              <a:lnSpc>
                <a:spcPct val="115000"/>
              </a:lnSpc>
              <a:spcBef>
                <a:spcPts val="1000"/>
              </a:spcBef>
              <a:spcAft>
                <a:spcPts val="0"/>
              </a:spcAft>
              <a:buNone/>
            </a:pPr>
            <a:r>
              <a:rPr lang="en-US">
                <a:solidFill>
                  <a:schemeClr val="dk1"/>
                </a:solidFill>
              </a:rPr>
              <a:t>- attack_logs: High severity =20% </a:t>
            </a:r>
            <a:endParaRPr>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1602" name="Google Shape;1602;p107"/>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03" name="Google Shape;1603;p107"/>
          <p:cNvPicPr preferRelativeResize="0"/>
          <p:nvPr/>
        </p:nvPicPr>
        <p:blipFill>
          <a:blip r:embed="rId3">
            <a:alphaModFix/>
          </a:blip>
          <a:stretch>
            <a:fillRect/>
          </a:stretch>
        </p:blipFill>
        <p:spPr>
          <a:xfrm>
            <a:off x="638375" y="11740947"/>
            <a:ext cx="2616200" cy="1813051"/>
          </a:xfrm>
          <a:prstGeom prst="rect">
            <a:avLst/>
          </a:prstGeom>
          <a:noFill/>
          <a:ln>
            <a:noFill/>
          </a:ln>
        </p:spPr>
      </p:pic>
      <p:sp>
        <p:nvSpPr>
          <p:cNvPr id="1604" name="Google Shape;1604;p107"/>
          <p:cNvSpPr txBox="1"/>
          <p:nvPr/>
        </p:nvSpPr>
        <p:spPr>
          <a:xfrm>
            <a:off x="12798200" y="4914900"/>
            <a:ext cx="10848000" cy="5210400"/>
          </a:xfrm>
          <a:prstGeom prst="rect">
            <a:avLst/>
          </a:prstGeom>
          <a:noFill/>
          <a:ln>
            <a:noFill/>
          </a:ln>
        </p:spPr>
        <p:txBody>
          <a:bodyPr anchorCtr="0" anchor="t" bIns="91425" lIns="91425" spcFirstLastPara="1" rIns="91425" wrap="square" tIns="91425">
            <a:noAutofit/>
          </a:bodyPr>
          <a:lstStyle/>
          <a:p>
            <a:pPr indent="-508000" lvl="0" marL="457200" rtl="0" algn="l">
              <a:lnSpc>
                <a:spcPct val="115000"/>
              </a:lnSpc>
              <a:spcBef>
                <a:spcPts val="0"/>
              </a:spcBef>
              <a:spcAft>
                <a:spcPts val="0"/>
              </a:spcAft>
              <a:buClr>
                <a:schemeClr val="dk1"/>
              </a:buClr>
              <a:buSzPts val="4400"/>
              <a:buFont typeface="Roboto"/>
              <a:buChar char="●"/>
            </a:pPr>
            <a:r>
              <a:rPr lang="en-US" sz="4400" u="sng">
                <a:solidFill>
                  <a:schemeClr val="dk1"/>
                </a:solidFill>
                <a:latin typeface="Roboto"/>
                <a:ea typeface="Roboto"/>
                <a:cs typeface="Roboto"/>
                <a:sym typeface="Roboto"/>
              </a:rPr>
              <a:t>Failed Activities</a:t>
            </a:r>
            <a:r>
              <a:rPr lang="en-US" sz="4400" u="sng">
                <a:solidFill>
                  <a:schemeClr val="dk1"/>
                </a:solidFill>
                <a:latin typeface="Roboto"/>
                <a:ea typeface="Roboto"/>
                <a:cs typeface="Roboto"/>
                <a:sym typeface="Roboto"/>
              </a:rPr>
              <a:t> Report: </a:t>
            </a:r>
            <a:endParaRPr sz="4400" u="sng">
              <a:solidFill>
                <a:schemeClr val="dk1"/>
              </a:solidFill>
              <a:latin typeface="Roboto"/>
              <a:ea typeface="Roboto"/>
              <a:cs typeface="Roboto"/>
              <a:sym typeface="Roboto"/>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latin typeface="Roboto"/>
                <a:ea typeface="Roboto"/>
                <a:cs typeface="Roboto"/>
                <a:sym typeface="Roboto"/>
              </a:rPr>
              <a:t>-	</a:t>
            </a:r>
            <a:r>
              <a:rPr lang="en-US" sz="3700">
                <a:solidFill>
                  <a:schemeClr val="dk1"/>
                </a:solidFill>
                <a:latin typeface="Roboto"/>
                <a:ea typeface="Roboto"/>
                <a:cs typeface="Roboto"/>
                <a:sym typeface="Roboto"/>
              </a:rPr>
              <a:t>server_logs: success = 97% </a:t>
            </a:r>
            <a:endParaRPr sz="3700">
              <a:solidFill>
                <a:schemeClr val="dk1"/>
              </a:solidFill>
              <a:latin typeface="Roboto"/>
              <a:ea typeface="Roboto"/>
              <a:cs typeface="Roboto"/>
              <a:sym typeface="Roboto"/>
            </a:endParaRPr>
          </a:p>
          <a:p>
            <a:pPr indent="0" lvl="0" marL="914400" rtl="0" algn="l">
              <a:lnSpc>
                <a:spcPct val="115000"/>
              </a:lnSpc>
              <a:spcBef>
                <a:spcPts val="1000"/>
              </a:spcBef>
              <a:spcAft>
                <a:spcPts val="0"/>
              </a:spcAft>
              <a:buClr>
                <a:schemeClr val="dk1"/>
              </a:buClr>
              <a:buSzPts val="1100"/>
              <a:buFont typeface="Arial"/>
              <a:buNone/>
            </a:pPr>
            <a:r>
              <a:rPr lang="en-US" sz="3700">
                <a:solidFill>
                  <a:schemeClr val="dk1"/>
                </a:solidFill>
                <a:latin typeface="Roboto"/>
                <a:ea typeface="Roboto"/>
                <a:cs typeface="Roboto"/>
                <a:sym typeface="Roboto"/>
              </a:rPr>
              <a:t>- serverlogs : failure = 3% </a:t>
            </a:r>
            <a:endParaRPr sz="3700">
              <a:solidFill>
                <a:schemeClr val="dk1"/>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US" sz="3700">
                <a:solidFill>
                  <a:schemeClr val="dk1"/>
                </a:solidFill>
                <a:latin typeface="Roboto"/>
                <a:ea typeface="Roboto"/>
                <a:cs typeface="Roboto"/>
                <a:sym typeface="Roboto"/>
              </a:rPr>
              <a:t>- attack_logs: success= 98%</a:t>
            </a:r>
            <a:endParaRPr sz="3700">
              <a:solidFill>
                <a:schemeClr val="dk1"/>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US" sz="3700">
                <a:solidFill>
                  <a:schemeClr val="dk1"/>
                </a:solidFill>
                <a:latin typeface="Roboto"/>
                <a:ea typeface="Roboto"/>
                <a:cs typeface="Roboto"/>
                <a:sym typeface="Roboto"/>
              </a:rPr>
              <a:t>- attack_logs: failure =2% </a:t>
            </a:r>
            <a:endParaRPr sz="3700">
              <a:solidFill>
                <a:schemeClr val="dk1"/>
              </a:solidFill>
              <a:latin typeface="Roboto"/>
              <a:ea typeface="Roboto"/>
              <a:cs typeface="Roboto"/>
              <a:sym typeface="Roboto"/>
            </a:endParaRPr>
          </a:p>
          <a:p>
            <a:pPr indent="0" lvl="0" marL="0" rtl="0" algn="l">
              <a:spcBef>
                <a:spcPts val="1000"/>
              </a:spcBef>
              <a:spcAft>
                <a:spcPts val="0"/>
              </a:spcAft>
              <a:buNone/>
            </a:pPr>
            <a:r>
              <a:t/>
            </a:r>
            <a:endParaRPr/>
          </a:p>
          <a:p>
            <a:pPr indent="0" lvl="0" marL="0" rtl="0" algn="l">
              <a:lnSpc>
                <a:spcPct val="115000"/>
              </a:lnSpc>
              <a:spcBef>
                <a:spcPts val="0"/>
              </a:spcBef>
              <a:spcAft>
                <a:spcPts val="1000"/>
              </a:spcAft>
              <a:buClr>
                <a:schemeClr val="dk1"/>
              </a:buClr>
              <a:buSzPts val="11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10" name="Google Shape;1610;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1" name="Google Shape;1611;p108"/>
          <p:cNvSpPr txBox="1"/>
          <p:nvPr>
            <p:ph idx="3" type="body"/>
          </p:nvPr>
        </p:nvSpPr>
        <p:spPr>
          <a:xfrm>
            <a:off x="703375" y="2295400"/>
            <a:ext cx="22942800" cy="2239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rPr lang="en-US" sz="4400">
                <a:solidFill>
                  <a:schemeClr val="dk1"/>
                </a:solidFill>
              </a:rPr>
              <a:t>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1612" name="Google Shape;1612;p108"/>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3" name="Google Shape;1613;p108"/>
          <p:cNvPicPr preferRelativeResize="0"/>
          <p:nvPr/>
        </p:nvPicPr>
        <p:blipFill>
          <a:blip r:embed="rId3">
            <a:alphaModFix/>
          </a:blip>
          <a:stretch>
            <a:fillRect/>
          </a:stretch>
        </p:blipFill>
        <p:spPr>
          <a:xfrm>
            <a:off x="638375" y="11740947"/>
            <a:ext cx="2616200" cy="1813051"/>
          </a:xfrm>
          <a:prstGeom prst="rect">
            <a:avLst/>
          </a:prstGeom>
          <a:noFill/>
          <a:ln>
            <a:noFill/>
          </a:ln>
        </p:spPr>
      </p:pic>
      <p:sp>
        <p:nvSpPr>
          <p:cNvPr id="1614" name="Google Shape;1614;p108"/>
          <p:cNvSpPr txBox="1"/>
          <p:nvPr/>
        </p:nvSpPr>
        <p:spPr>
          <a:xfrm>
            <a:off x="1993500" y="4535225"/>
            <a:ext cx="6105600" cy="81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700" u="sng">
                <a:latin typeface="Roboto"/>
                <a:ea typeface="Roboto"/>
                <a:cs typeface="Roboto"/>
                <a:sym typeface="Roboto"/>
              </a:rPr>
              <a:t>Failed Windows Activity:</a:t>
            </a:r>
            <a:endParaRPr b="1" sz="3700" u="sng">
              <a:latin typeface="Roboto"/>
              <a:ea typeface="Roboto"/>
              <a:cs typeface="Roboto"/>
              <a:sym typeface="Roboto"/>
            </a:endParaRPr>
          </a:p>
          <a:p>
            <a:pPr indent="0" lvl="0" marL="0" rtl="0" algn="l">
              <a:spcBef>
                <a:spcPts val="0"/>
              </a:spcBef>
              <a:spcAft>
                <a:spcPts val="0"/>
              </a:spcAft>
              <a:buNone/>
            </a:pPr>
            <a:r>
              <a:t/>
            </a:r>
            <a:endParaRPr b="1" sz="3700" u="sng">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700">
                <a:solidFill>
                  <a:schemeClr val="dk1"/>
                </a:solidFill>
                <a:latin typeface="Roboto"/>
                <a:ea typeface="Roboto"/>
                <a:cs typeface="Roboto"/>
                <a:sym typeface="Roboto"/>
              </a:rPr>
              <a:t>Threshold set:  30 events</a:t>
            </a:r>
            <a:endParaRPr b="1" sz="3700" u="sng">
              <a:latin typeface="Roboto"/>
              <a:ea typeface="Roboto"/>
              <a:cs typeface="Roboto"/>
              <a:sym typeface="Roboto"/>
            </a:endParaRPr>
          </a:p>
          <a:p>
            <a:pPr indent="0" lvl="0" marL="0" rtl="0" algn="l">
              <a:spcBef>
                <a:spcPts val="0"/>
              </a:spcBef>
              <a:spcAft>
                <a:spcPts val="0"/>
              </a:spcAft>
              <a:buNone/>
            </a:pPr>
            <a:r>
              <a:t/>
            </a:r>
            <a:endParaRPr b="1" sz="3700" u="sng">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Alert!: 70 events between the hours of 8am-9am on 3/25/2025.</a:t>
            </a:r>
            <a:endParaRPr sz="3700">
              <a:latin typeface="Roboto"/>
              <a:ea typeface="Roboto"/>
              <a:cs typeface="Roboto"/>
              <a:sym typeface="Roboto"/>
            </a:endParaRPr>
          </a:p>
          <a:p>
            <a:pPr indent="0" lvl="0" marL="0" rtl="0" algn="l">
              <a:spcBef>
                <a:spcPts val="0"/>
              </a:spcBef>
              <a:spcAft>
                <a:spcPts val="0"/>
              </a:spcAft>
              <a:buNone/>
            </a:pPr>
            <a:r>
              <a:t/>
            </a:r>
            <a:endParaRPr b="1" sz="3700" u="sng">
              <a:latin typeface="Roboto"/>
              <a:ea typeface="Roboto"/>
              <a:cs typeface="Roboto"/>
              <a:sym typeface="Roboto"/>
            </a:endParaRPr>
          </a:p>
        </p:txBody>
      </p:sp>
      <p:sp>
        <p:nvSpPr>
          <p:cNvPr id="1615" name="Google Shape;1615;p108"/>
          <p:cNvSpPr txBox="1"/>
          <p:nvPr/>
        </p:nvSpPr>
        <p:spPr>
          <a:xfrm>
            <a:off x="8780525" y="4535225"/>
            <a:ext cx="6105600" cy="81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700" u="sng">
                <a:latin typeface="Roboto"/>
                <a:ea typeface="Roboto"/>
                <a:cs typeface="Roboto"/>
                <a:sym typeface="Roboto"/>
              </a:rPr>
              <a:t>Successful Logon: </a:t>
            </a:r>
            <a:endParaRPr b="1" sz="3700" u="sng">
              <a:latin typeface="Roboto"/>
              <a:ea typeface="Roboto"/>
              <a:cs typeface="Roboto"/>
              <a:sym typeface="Roboto"/>
            </a:endParaRPr>
          </a:p>
          <a:p>
            <a:pPr indent="0" lvl="0" marL="0" rtl="0" algn="l">
              <a:spcBef>
                <a:spcPts val="0"/>
              </a:spcBef>
              <a:spcAft>
                <a:spcPts val="0"/>
              </a:spcAft>
              <a:buNone/>
            </a:pPr>
            <a:r>
              <a:t/>
            </a:r>
            <a:endParaRPr b="1" sz="3700" u="sng">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Threshold set: 65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Alert!: 392 events between the hours of 11am-12pm.</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Primary user: user_j</a:t>
            </a:r>
            <a:endParaRPr sz="3700">
              <a:latin typeface="Roboto"/>
              <a:ea typeface="Roboto"/>
              <a:cs typeface="Roboto"/>
              <a:sym typeface="Roboto"/>
            </a:endParaRPr>
          </a:p>
        </p:txBody>
      </p:sp>
      <p:sp>
        <p:nvSpPr>
          <p:cNvPr id="1616" name="Google Shape;1616;p108"/>
          <p:cNvSpPr txBox="1"/>
          <p:nvPr/>
        </p:nvSpPr>
        <p:spPr>
          <a:xfrm>
            <a:off x="15340375" y="4555625"/>
            <a:ext cx="7099200" cy="81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700" u="sng">
                <a:latin typeface="Roboto"/>
                <a:ea typeface="Roboto"/>
                <a:cs typeface="Roboto"/>
                <a:sym typeface="Roboto"/>
              </a:rPr>
              <a:t>Deleted Accounts:</a:t>
            </a:r>
            <a:endParaRPr b="1" sz="3700" u="sng">
              <a:latin typeface="Roboto"/>
              <a:ea typeface="Roboto"/>
              <a:cs typeface="Roboto"/>
              <a:sym typeface="Roboto"/>
            </a:endParaRPr>
          </a:p>
          <a:p>
            <a:pPr indent="0" lvl="0" marL="0" rtl="0" algn="l">
              <a:spcBef>
                <a:spcPts val="0"/>
              </a:spcBef>
              <a:spcAft>
                <a:spcPts val="0"/>
              </a:spcAft>
              <a:buNone/>
            </a:pPr>
            <a:r>
              <a:t/>
            </a:r>
            <a:endParaRPr b="1" sz="3700" u="sng">
              <a:latin typeface="Roboto"/>
              <a:ea typeface="Roboto"/>
              <a:cs typeface="Roboto"/>
              <a:sym typeface="Roboto"/>
            </a:endParaRPr>
          </a:p>
          <a:p>
            <a:pPr indent="0" lvl="0" marL="0" rtl="0" algn="l">
              <a:spcBef>
                <a:spcPts val="0"/>
              </a:spcBef>
              <a:spcAft>
                <a:spcPts val="0"/>
              </a:spcAft>
              <a:buNone/>
            </a:pPr>
            <a:r>
              <a:rPr lang="en-US" sz="3700">
                <a:solidFill>
                  <a:schemeClr val="dk1"/>
                </a:solidFill>
                <a:latin typeface="Roboto"/>
                <a:ea typeface="Roboto"/>
                <a:cs typeface="Roboto"/>
                <a:sym typeface="Roboto"/>
              </a:rPr>
              <a:t>Threshold set:   60 events</a:t>
            </a:r>
            <a:endParaRPr sz="3700">
              <a:solidFill>
                <a:schemeClr val="dk1"/>
              </a:solidFill>
              <a:latin typeface="Roboto"/>
              <a:ea typeface="Roboto"/>
              <a:cs typeface="Roboto"/>
              <a:sym typeface="Roboto"/>
            </a:endParaRPr>
          </a:p>
          <a:p>
            <a:pPr indent="0" lvl="0" marL="0" rtl="0" algn="l">
              <a:spcBef>
                <a:spcPts val="0"/>
              </a:spcBef>
              <a:spcAft>
                <a:spcPts val="0"/>
              </a:spcAft>
              <a:buNone/>
            </a:pPr>
            <a:r>
              <a:t/>
            </a:r>
            <a:endParaRPr sz="3700">
              <a:solidFill>
                <a:schemeClr val="dk1"/>
              </a:solidFill>
              <a:latin typeface="Roboto"/>
              <a:ea typeface="Roboto"/>
              <a:cs typeface="Roboto"/>
              <a:sym typeface="Roboto"/>
            </a:endParaRPr>
          </a:p>
          <a:p>
            <a:pPr indent="0" lvl="0" marL="0" rtl="0" algn="l">
              <a:spcBef>
                <a:spcPts val="0"/>
              </a:spcBef>
              <a:spcAft>
                <a:spcPts val="0"/>
              </a:spcAft>
              <a:buNone/>
            </a:pPr>
            <a:r>
              <a:rPr lang="en-US" sz="3700">
                <a:solidFill>
                  <a:schemeClr val="dk1"/>
                </a:solidFill>
                <a:latin typeface="Roboto"/>
                <a:ea typeface="Roboto"/>
                <a:cs typeface="Roboto"/>
                <a:sym typeface="Roboto"/>
              </a:rPr>
              <a:t>Alert!: No alert was set off. </a:t>
            </a:r>
            <a:endParaRPr sz="3700">
              <a:solidFill>
                <a:schemeClr val="dk1"/>
              </a:solidFill>
              <a:latin typeface="Roboto"/>
              <a:ea typeface="Roboto"/>
              <a:cs typeface="Roboto"/>
              <a:sym typeface="Roboto"/>
            </a:endParaRPr>
          </a:p>
          <a:p>
            <a:pPr indent="0" lvl="0" marL="0" rtl="0" algn="l">
              <a:spcBef>
                <a:spcPts val="0"/>
              </a:spcBef>
              <a:spcAft>
                <a:spcPts val="0"/>
              </a:spcAft>
              <a:buNone/>
            </a:pPr>
            <a:r>
              <a:t/>
            </a:r>
            <a:endParaRPr sz="3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700">
                <a:solidFill>
                  <a:schemeClr val="dk1"/>
                </a:solidFill>
                <a:latin typeface="Roboto"/>
                <a:ea typeface="Roboto"/>
                <a:cs typeface="Roboto"/>
                <a:sym typeface="Roboto"/>
              </a:rPr>
              <a:t>Possible change of threshold needed ?</a:t>
            </a:r>
            <a:endParaRPr sz="37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22" name="Google Shape;1622;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109"/>
          <p:cNvSpPr txBox="1"/>
          <p:nvPr>
            <p:ph idx="3" type="body"/>
          </p:nvPr>
        </p:nvSpPr>
        <p:spPr>
          <a:xfrm>
            <a:off x="703375" y="2295400"/>
            <a:ext cx="22942800" cy="1066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
        <p:nvSpPr>
          <p:cNvPr id="1624" name="Google Shape;1624;p109"/>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5" name="Google Shape;1625;p109"/>
          <p:cNvPicPr preferRelativeResize="0"/>
          <p:nvPr/>
        </p:nvPicPr>
        <p:blipFill>
          <a:blip r:embed="rId3">
            <a:alphaModFix/>
          </a:blip>
          <a:stretch>
            <a:fillRect/>
          </a:stretch>
        </p:blipFill>
        <p:spPr>
          <a:xfrm>
            <a:off x="638375" y="11740947"/>
            <a:ext cx="2616200" cy="1813051"/>
          </a:xfrm>
          <a:prstGeom prst="rect">
            <a:avLst/>
          </a:prstGeom>
          <a:noFill/>
          <a:ln>
            <a:noFill/>
          </a:ln>
        </p:spPr>
      </p:pic>
      <p:sp>
        <p:nvSpPr>
          <p:cNvPr id="1626" name="Google Shape;1626;p109"/>
          <p:cNvSpPr txBox="1"/>
          <p:nvPr/>
        </p:nvSpPr>
        <p:spPr>
          <a:xfrm>
            <a:off x="638375" y="3803175"/>
            <a:ext cx="11095500" cy="90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700" u="sng">
                <a:latin typeface="Roboto"/>
                <a:ea typeface="Roboto"/>
                <a:cs typeface="Roboto"/>
                <a:sym typeface="Roboto"/>
              </a:rPr>
              <a:t>Dashboard analysis: Signatures</a:t>
            </a:r>
            <a:endParaRPr sz="3700" u="sng">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“an account was locked out”: (0100-0300)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Peak</a:t>
            </a:r>
            <a:r>
              <a:rPr lang="en-US" sz="3700">
                <a:latin typeface="Roboto"/>
                <a:ea typeface="Roboto"/>
                <a:cs typeface="Roboto"/>
                <a:sym typeface="Roboto"/>
              </a:rPr>
              <a:t> count 3584</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“An attempt was made to reset an accounts password”: (0900-1100) Peak </a:t>
            </a:r>
            <a:r>
              <a:rPr lang="en-US" sz="3700">
                <a:latin typeface="Roboto"/>
                <a:ea typeface="Roboto"/>
                <a:cs typeface="Roboto"/>
                <a:sym typeface="Roboto"/>
              </a:rPr>
              <a:t>count</a:t>
            </a:r>
            <a:r>
              <a:rPr lang="en-US" sz="3700">
                <a:latin typeface="Roboto"/>
                <a:ea typeface="Roboto"/>
                <a:cs typeface="Roboto"/>
                <a:sym typeface="Roboto"/>
              </a:rPr>
              <a:t> is 3744</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p:txBody>
      </p:sp>
      <p:sp>
        <p:nvSpPr>
          <p:cNvPr id="1627" name="Google Shape;1627;p109"/>
          <p:cNvSpPr txBox="1"/>
          <p:nvPr/>
        </p:nvSpPr>
        <p:spPr>
          <a:xfrm>
            <a:off x="13182125" y="3845025"/>
            <a:ext cx="10705800" cy="89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700" u="sng">
                <a:solidFill>
                  <a:schemeClr val="dk1"/>
                </a:solidFill>
                <a:latin typeface="Roboto"/>
                <a:ea typeface="Roboto"/>
                <a:cs typeface="Roboto"/>
                <a:sym typeface="Roboto"/>
              </a:rPr>
              <a:t>Dashboard analysis: Users</a:t>
            </a:r>
            <a:endParaRPr sz="3700" u="sng">
              <a:solidFill>
                <a:schemeClr val="dk1"/>
              </a:solidFill>
              <a:latin typeface="Roboto"/>
              <a:ea typeface="Roboto"/>
              <a:cs typeface="Roboto"/>
              <a:sym typeface="Roboto"/>
            </a:endParaRPr>
          </a:p>
          <a:p>
            <a:pPr indent="0" lvl="0" marL="0" rtl="0" algn="ctr">
              <a:spcBef>
                <a:spcPts val="0"/>
              </a:spcBef>
              <a:spcAft>
                <a:spcPts val="0"/>
              </a:spcAft>
              <a:buNone/>
            </a:pPr>
            <a:r>
              <a:t/>
            </a:r>
            <a:endParaRPr sz="3700">
              <a:solidFill>
                <a:schemeClr val="dk1"/>
              </a:solidFill>
              <a:latin typeface="Roboto"/>
              <a:ea typeface="Roboto"/>
              <a:cs typeface="Roboto"/>
              <a:sym typeface="Roboto"/>
            </a:endParaRPr>
          </a:p>
          <a:p>
            <a:pPr indent="0" lvl="0" marL="0" rtl="0" algn="l">
              <a:spcBef>
                <a:spcPts val="0"/>
              </a:spcBef>
              <a:spcAft>
                <a:spcPts val="0"/>
              </a:spcAft>
              <a:buNone/>
            </a:pPr>
            <a:r>
              <a:rPr lang="en-US" sz="3700">
                <a:solidFill>
                  <a:schemeClr val="dk1"/>
                </a:solidFill>
                <a:latin typeface="Roboto"/>
                <a:ea typeface="Roboto"/>
                <a:cs typeface="Roboto"/>
                <a:sym typeface="Roboto"/>
              </a:rPr>
              <a:t>user_a: (0100-0300) peak count 3936 events</a:t>
            </a:r>
            <a:endParaRPr sz="3700">
              <a:solidFill>
                <a:schemeClr val="dk1"/>
              </a:solidFill>
              <a:latin typeface="Roboto"/>
              <a:ea typeface="Roboto"/>
              <a:cs typeface="Roboto"/>
              <a:sym typeface="Roboto"/>
            </a:endParaRPr>
          </a:p>
          <a:p>
            <a:pPr indent="0" lvl="0" marL="0" rtl="0" algn="l">
              <a:spcBef>
                <a:spcPts val="0"/>
              </a:spcBef>
              <a:spcAft>
                <a:spcPts val="0"/>
              </a:spcAft>
              <a:buNone/>
            </a:pPr>
            <a:r>
              <a:t/>
            </a:r>
            <a:endParaRPr sz="3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700">
                <a:solidFill>
                  <a:schemeClr val="dk1"/>
                </a:solidFill>
                <a:latin typeface="Roboto"/>
                <a:ea typeface="Roboto"/>
                <a:cs typeface="Roboto"/>
                <a:sym typeface="Roboto"/>
              </a:rPr>
              <a:t>user_k: (0900-1100) peak count 5024 events</a:t>
            </a:r>
            <a:endParaRPr sz="37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0"/>
          <p:cNvSpPr txBox="1"/>
          <p:nvPr>
            <p:ph type="title"/>
          </p:nvPr>
        </p:nvSpPr>
        <p:spPr>
          <a:xfrm>
            <a:off x="-435766"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33" name="Google Shape;1633;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4" name="Google Shape;1634;p110"/>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35" name="Google Shape;1635;p110"/>
          <p:cNvPicPr preferRelativeResize="0"/>
          <p:nvPr/>
        </p:nvPicPr>
        <p:blipFill>
          <a:blip r:embed="rId3">
            <a:alphaModFix/>
          </a:blip>
          <a:stretch>
            <a:fillRect/>
          </a:stretch>
        </p:blipFill>
        <p:spPr>
          <a:xfrm>
            <a:off x="638375" y="11740947"/>
            <a:ext cx="2616200" cy="1813051"/>
          </a:xfrm>
          <a:prstGeom prst="rect">
            <a:avLst/>
          </a:prstGeom>
          <a:noFill/>
          <a:ln>
            <a:noFill/>
          </a:ln>
        </p:spPr>
      </p:pic>
      <p:pic>
        <p:nvPicPr>
          <p:cNvPr id="1636" name="Google Shape;1636;p110" title="P3_dashboardanalysis_statisticaluserchart.png"/>
          <p:cNvPicPr preferRelativeResize="0"/>
          <p:nvPr/>
        </p:nvPicPr>
        <p:blipFill rotWithShape="1">
          <a:blip r:embed="rId4">
            <a:alphaModFix/>
          </a:blip>
          <a:srcRect b="0" l="0" r="0" t="30065"/>
          <a:stretch/>
        </p:blipFill>
        <p:spPr>
          <a:xfrm>
            <a:off x="467450" y="4321100"/>
            <a:ext cx="22636648" cy="9232901"/>
          </a:xfrm>
          <a:prstGeom prst="rect">
            <a:avLst/>
          </a:prstGeom>
          <a:noFill/>
          <a:ln>
            <a:noFill/>
          </a:ln>
        </p:spPr>
      </p:pic>
      <p:sp>
        <p:nvSpPr>
          <p:cNvPr id="1637" name="Google Shape;1637;p110"/>
          <p:cNvSpPr txBox="1"/>
          <p:nvPr/>
        </p:nvSpPr>
        <p:spPr>
          <a:xfrm>
            <a:off x="2132125" y="2395900"/>
            <a:ext cx="193797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Statistical User analysis.</a:t>
            </a:r>
            <a:endParaRPr sz="37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Screenshots of Attack Logs</a:t>
            </a:r>
            <a:endParaRPr>
              <a:solidFill>
                <a:schemeClr val="dk1"/>
              </a:solidFill>
            </a:endParaRPr>
          </a:p>
          <a:p>
            <a:pPr indent="0" lvl="0" marL="0" rtl="0" algn="l">
              <a:spcBef>
                <a:spcPts val="0"/>
              </a:spcBef>
              <a:spcAft>
                <a:spcPts val="0"/>
              </a:spcAft>
              <a:buNone/>
            </a:pPr>
            <a:r>
              <a:t/>
            </a:r>
            <a:endParaRPr/>
          </a:p>
        </p:txBody>
      </p:sp>
      <p:sp>
        <p:nvSpPr>
          <p:cNvPr id="1644" name="Google Shape;1644;p11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Column chart for signature: “ A user account was locked out”</a:t>
            </a:r>
            <a:endParaRPr/>
          </a:p>
        </p:txBody>
      </p:sp>
      <p:sp>
        <p:nvSpPr>
          <p:cNvPr id="1645" name="Google Shape;164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6" name="Google Shape;1646;p111"/>
          <p:cNvSpPr txBox="1"/>
          <p:nvPr>
            <p:ph idx="2" type="subTitle"/>
          </p:nvPr>
        </p:nvSpPr>
        <p:spPr>
          <a:xfrm>
            <a:off x="-32801" y="13111075"/>
            <a:ext cx="243777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47" name="Google Shape;1647;p11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48" name="Google Shape;1648;p111" title="P3_dashboardanalysisforsignatures.png"/>
          <p:cNvPicPr preferRelativeResize="0"/>
          <p:nvPr/>
        </p:nvPicPr>
        <p:blipFill>
          <a:blip r:embed="rId3">
            <a:alphaModFix/>
          </a:blip>
          <a:stretch>
            <a:fillRect/>
          </a:stretch>
        </p:blipFill>
        <p:spPr>
          <a:xfrm>
            <a:off x="1033100" y="3678125"/>
            <a:ext cx="22351848" cy="940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id="1343" name="Google Shape;1343;p85"/>
          <p:cNvPicPr preferRelativeResize="0"/>
          <p:nvPr/>
        </p:nvPicPr>
        <p:blipFill>
          <a:blip r:embed="rId3">
            <a:alphaModFix/>
          </a:blip>
          <a:stretch>
            <a:fillRect/>
          </a:stretch>
        </p:blipFill>
        <p:spPr>
          <a:xfrm>
            <a:off x="731325" y="773068"/>
            <a:ext cx="22914823" cy="2632949"/>
          </a:xfrm>
          <a:prstGeom prst="rect">
            <a:avLst/>
          </a:prstGeom>
          <a:noFill/>
          <a:ln>
            <a:noFill/>
          </a:ln>
        </p:spPr>
      </p:pic>
      <p:sp>
        <p:nvSpPr>
          <p:cNvPr id="1344" name="Google Shape;1344;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45" name="Google Shape;1345;p85"/>
          <p:cNvSpPr txBox="1"/>
          <p:nvPr>
            <p:ph type="title"/>
          </p:nvPr>
        </p:nvSpPr>
        <p:spPr>
          <a:xfrm>
            <a:off x="1982825" y="762000"/>
            <a:ext cx="20412000" cy="2379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latin typeface="Inconsolata"/>
                <a:ea typeface="Inconsolata"/>
                <a:cs typeface="Inconsolata"/>
                <a:sym typeface="Inconsolata"/>
              </a:rPr>
              <a:t>Monitoring Environment </a:t>
            </a:r>
            <a:endParaRPr b="1">
              <a:latin typeface="Inconsolata"/>
              <a:ea typeface="Inconsolata"/>
              <a:cs typeface="Inconsolata"/>
              <a:sym typeface="Inconsolata"/>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46" name="Google Shape;1346;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47" name="Google Shape;1347;p85"/>
          <p:cNvPicPr preferRelativeResize="0"/>
          <p:nvPr/>
        </p:nvPicPr>
        <p:blipFill>
          <a:blip r:embed="rId4">
            <a:alphaModFix/>
          </a:blip>
          <a:stretch>
            <a:fillRect/>
          </a:stretch>
        </p:blipFill>
        <p:spPr>
          <a:xfrm>
            <a:off x="731325" y="10574099"/>
            <a:ext cx="3434150" cy="2379901"/>
          </a:xfrm>
          <a:prstGeom prst="rect">
            <a:avLst/>
          </a:prstGeom>
          <a:noFill/>
          <a:ln>
            <a:noFill/>
          </a:ln>
        </p:spPr>
      </p:pic>
      <p:sp>
        <p:nvSpPr>
          <p:cNvPr id="1348" name="Google Shape;1348;p85"/>
          <p:cNvSpPr txBox="1"/>
          <p:nvPr/>
        </p:nvSpPr>
        <p:spPr>
          <a:xfrm>
            <a:off x="11703200" y="7840325"/>
            <a:ext cx="11244900" cy="41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2400">
              <a:solidFill>
                <a:schemeClr val="lt2"/>
              </a:solidFill>
              <a:latin typeface="Inconsolata"/>
              <a:ea typeface="Inconsolata"/>
              <a:cs typeface="Inconsolata"/>
              <a:sym typeface="Inconsolata"/>
            </a:endParaRPr>
          </a:p>
          <a:p>
            <a:pPr indent="-450850" lvl="0" marL="457200" rtl="0" algn="l">
              <a:lnSpc>
                <a:spcPct val="115000"/>
              </a:lnSpc>
              <a:spcBef>
                <a:spcPts val="1200"/>
              </a:spcBef>
              <a:spcAft>
                <a:spcPts val="0"/>
              </a:spcAft>
              <a:buClr>
                <a:schemeClr val="lt2"/>
              </a:buClr>
              <a:buSzPts val="3500"/>
              <a:buFont typeface="Inconsolata"/>
              <a:buAutoNum type="arabicPeriod"/>
            </a:pPr>
            <a:r>
              <a:rPr b="1" lang="en-US" sz="3500">
                <a:solidFill>
                  <a:schemeClr val="lt2"/>
                </a:solidFill>
                <a:latin typeface="Inconsolata"/>
                <a:ea typeface="Inconsolata"/>
                <a:cs typeface="Inconsolata"/>
                <a:sym typeface="Inconsolata"/>
              </a:rPr>
              <a:t>Splunk as a Monitoring Tool</a:t>
            </a:r>
            <a:endParaRPr b="1" sz="3500">
              <a:solidFill>
                <a:schemeClr val="lt2"/>
              </a:solidFill>
              <a:latin typeface="Inconsolata"/>
              <a:ea typeface="Inconsolata"/>
              <a:cs typeface="Inconsolata"/>
              <a:sym typeface="Inconsolata"/>
            </a:endParaRPr>
          </a:p>
          <a:p>
            <a:pPr indent="-450850" lvl="0" marL="457200" rtl="0" algn="l">
              <a:lnSpc>
                <a:spcPct val="115000"/>
              </a:lnSpc>
              <a:spcBef>
                <a:spcPts val="0"/>
              </a:spcBef>
              <a:spcAft>
                <a:spcPts val="0"/>
              </a:spcAft>
              <a:buClr>
                <a:schemeClr val="lt2"/>
              </a:buClr>
              <a:buSzPts val="3500"/>
              <a:buFont typeface="Inconsolata"/>
              <a:buAutoNum type="arabicPeriod"/>
            </a:pPr>
            <a:r>
              <a:rPr b="1" lang="en-US" sz="3500">
                <a:solidFill>
                  <a:schemeClr val="lt2"/>
                </a:solidFill>
                <a:latin typeface="Inconsolata"/>
                <a:ea typeface="Inconsolata"/>
                <a:cs typeface="Inconsolata"/>
                <a:sym typeface="Inconsolata"/>
              </a:rPr>
              <a:t>Log Sources for Security Analysis</a:t>
            </a:r>
            <a:endParaRPr b="1" sz="3500">
              <a:solidFill>
                <a:schemeClr val="lt2"/>
              </a:solidFill>
              <a:latin typeface="Inconsolata"/>
              <a:ea typeface="Inconsolata"/>
              <a:cs typeface="Inconsolata"/>
              <a:sym typeface="Inconsolata"/>
            </a:endParaRPr>
          </a:p>
          <a:p>
            <a:pPr indent="-450850" lvl="0" marL="457200" rtl="0" algn="l">
              <a:lnSpc>
                <a:spcPct val="115000"/>
              </a:lnSpc>
              <a:spcBef>
                <a:spcPts val="0"/>
              </a:spcBef>
              <a:spcAft>
                <a:spcPts val="0"/>
              </a:spcAft>
              <a:buClr>
                <a:schemeClr val="lt2"/>
              </a:buClr>
              <a:buSzPts val="3500"/>
              <a:buFont typeface="Inconsolata"/>
              <a:buAutoNum type="arabicPeriod"/>
            </a:pPr>
            <a:r>
              <a:rPr b="1" lang="en-US" sz="3500">
                <a:solidFill>
                  <a:schemeClr val="lt2"/>
                </a:solidFill>
                <a:latin typeface="Inconsolata"/>
                <a:ea typeface="Inconsolata"/>
                <a:cs typeface="Inconsolata"/>
                <a:sym typeface="Inconsolata"/>
              </a:rPr>
              <a:t>Splunk Add-Ons for Enhanced Monitoring</a:t>
            </a:r>
            <a:endParaRPr sz="2400">
              <a:solidFill>
                <a:schemeClr val="lt2"/>
              </a:solidFill>
              <a:latin typeface="Inconsolata"/>
              <a:ea typeface="Inconsolata"/>
              <a:cs typeface="Inconsolata"/>
              <a:sym typeface="Inconsolata"/>
            </a:endParaRPr>
          </a:p>
          <a:p>
            <a:pPr indent="0" lvl="0" marL="0" rtl="0" algn="l">
              <a:spcBef>
                <a:spcPts val="1200"/>
              </a:spcBef>
              <a:spcAft>
                <a:spcPts val="0"/>
              </a:spcAft>
              <a:buNone/>
            </a:pPr>
            <a:r>
              <a:t/>
            </a:r>
            <a:endParaRPr sz="2400">
              <a:solidFill>
                <a:schemeClr val="lt2"/>
              </a:solidFill>
              <a:latin typeface="Inconsolata"/>
              <a:ea typeface="Inconsolata"/>
              <a:cs typeface="Inconsolata"/>
              <a:sym typeface="Inconsolata"/>
            </a:endParaRPr>
          </a:p>
        </p:txBody>
      </p:sp>
      <p:pic>
        <p:nvPicPr>
          <p:cNvPr id="1349" name="Google Shape;1349;p85"/>
          <p:cNvPicPr preferRelativeResize="0"/>
          <p:nvPr/>
        </p:nvPicPr>
        <p:blipFill>
          <a:blip r:embed="rId5">
            <a:alphaModFix/>
          </a:blip>
          <a:stretch>
            <a:fillRect/>
          </a:stretch>
        </p:blipFill>
        <p:spPr>
          <a:xfrm>
            <a:off x="3380325" y="4173318"/>
            <a:ext cx="5847090" cy="4129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Screenshots of Attack Logs</a:t>
            </a:r>
            <a:endParaRPr>
              <a:solidFill>
                <a:schemeClr val="dk1"/>
              </a:solidFill>
            </a:endParaRPr>
          </a:p>
          <a:p>
            <a:pPr indent="0" lvl="0" marL="0" rtl="0" algn="l">
              <a:spcBef>
                <a:spcPts val="0"/>
              </a:spcBef>
              <a:spcAft>
                <a:spcPts val="0"/>
              </a:spcAft>
              <a:buNone/>
            </a:pPr>
            <a:r>
              <a:t/>
            </a:r>
            <a:endParaRPr/>
          </a:p>
        </p:txBody>
      </p:sp>
      <p:sp>
        <p:nvSpPr>
          <p:cNvPr id="1655" name="Google Shape;1655;p11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Column Chart analysis for signature: An attempt was made to reset an accounts password”</a:t>
            </a:r>
            <a:endParaRPr/>
          </a:p>
        </p:txBody>
      </p:sp>
      <p:sp>
        <p:nvSpPr>
          <p:cNvPr id="1656" name="Google Shape;1656;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7" name="Google Shape;1657;p112"/>
          <p:cNvSpPr txBox="1"/>
          <p:nvPr>
            <p:ph idx="2" type="subTitle"/>
          </p:nvPr>
        </p:nvSpPr>
        <p:spPr>
          <a:xfrm>
            <a:off x="-399141" y="12349192"/>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58" name="Google Shape;1658;p112"/>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59" name="Google Shape;1659;p112" title="P3_dashboardanalysis_resetpassword.png"/>
          <p:cNvPicPr preferRelativeResize="0"/>
          <p:nvPr/>
        </p:nvPicPr>
        <p:blipFill>
          <a:blip r:embed="rId3">
            <a:alphaModFix/>
          </a:blip>
          <a:stretch>
            <a:fillRect/>
          </a:stretch>
        </p:blipFill>
        <p:spPr>
          <a:xfrm>
            <a:off x="1933406" y="3560102"/>
            <a:ext cx="20510680" cy="965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65" name="Google Shape;1665;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6" name="Google Shape;1666;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Methods: 29% increase in POST activities while seeing about a 29% decrease in GET activities.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Referer Domains: There was no </a:t>
            </a:r>
            <a:r>
              <a:rPr lang="en-US" sz="4400">
                <a:solidFill>
                  <a:schemeClr val="dk1"/>
                </a:solidFill>
              </a:rPr>
              <a:t>noticeable</a:t>
            </a:r>
            <a:r>
              <a:rPr lang="en-US" sz="4400">
                <a:solidFill>
                  <a:schemeClr val="dk1"/>
                </a:solidFill>
              </a:rPr>
              <a:t> activities during the referrer domain during the attack.</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HTTP Response Codes: Several minimal changes. With a 13% increase for response code 404.</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
        <p:nvSpPr>
          <p:cNvPr id="1667" name="Google Shape;1667;p113"/>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8" name="Google Shape;1668;p113"/>
          <p:cNvPicPr preferRelativeResize="0"/>
          <p:nvPr/>
        </p:nvPicPr>
        <p:blipFill>
          <a:blip r:embed="rId3">
            <a:alphaModFix/>
          </a:blip>
          <a:stretch>
            <a:fillRect/>
          </a:stretch>
        </p:blipFill>
        <p:spPr>
          <a:xfrm>
            <a:off x="638375" y="11740947"/>
            <a:ext cx="2616200" cy="1813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74" name="Google Shape;1674;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5" name="Google Shape;1675;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1676" name="Google Shape;1676;p114"/>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7" name="Google Shape;1677;p114"/>
          <p:cNvPicPr preferRelativeResize="0"/>
          <p:nvPr/>
        </p:nvPicPr>
        <p:blipFill>
          <a:blip r:embed="rId3">
            <a:alphaModFix/>
          </a:blip>
          <a:stretch>
            <a:fillRect/>
          </a:stretch>
        </p:blipFill>
        <p:spPr>
          <a:xfrm>
            <a:off x="638375" y="11740947"/>
            <a:ext cx="2616200" cy="1813051"/>
          </a:xfrm>
          <a:prstGeom prst="rect">
            <a:avLst/>
          </a:prstGeom>
          <a:noFill/>
          <a:ln>
            <a:noFill/>
          </a:ln>
        </p:spPr>
      </p:pic>
      <p:sp>
        <p:nvSpPr>
          <p:cNvPr id="1678" name="Google Shape;1678;p114"/>
          <p:cNvSpPr txBox="1"/>
          <p:nvPr/>
        </p:nvSpPr>
        <p:spPr>
          <a:xfrm>
            <a:off x="1802400" y="4554325"/>
            <a:ext cx="8829000" cy="82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Post Activities: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Threshold: 5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Alert!: 1296 events between the hours of 8pm - 9pm.</a:t>
            </a:r>
            <a:endParaRPr sz="3700">
              <a:latin typeface="Roboto"/>
              <a:ea typeface="Roboto"/>
              <a:cs typeface="Roboto"/>
              <a:sym typeface="Roboto"/>
            </a:endParaRPr>
          </a:p>
        </p:txBody>
      </p:sp>
      <p:sp>
        <p:nvSpPr>
          <p:cNvPr id="1679" name="Google Shape;1679;p114"/>
          <p:cNvSpPr txBox="1"/>
          <p:nvPr/>
        </p:nvSpPr>
        <p:spPr>
          <a:xfrm>
            <a:off x="14451577" y="4374175"/>
            <a:ext cx="7957800" cy="8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International Activity: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Threshold: 134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Alert! 937 events between the hours of 8pm-9pm.</a:t>
            </a:r>
            <a:endParaRPr sz="3700">
              <a:latin typeface="Roboto"/>
              <a:ea typeface="Roboto"/>
              <a:cs typeface="Roboto"/>
              <a:sym typeface="Roboto"/>
            </a:endParaRPr>
          </a:p>
        </p:txBody>
      </p:sp>
      <p:sp>
        <p:nvSpPr>
          <p:cNvPr id="1680" name="Google Shape;1680;p114"/>
          <p:cNvSpPr txBox="1"/>
          <p:nvPr/>
        </p:nvSpPr>
        <p:spPr>
          <a:xfrm>
            <a:off x="31732925" y="4630600"/>
            <a:ext cx="6630900" cy="72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7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86" name="Google Shape;1686;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7" name="Google Shape;1687;p115"/>
          <p:cNvSpPr txBox="1"/>
          <p:nvPr>
            <p:ph idx="3" type="body"/>
          </p:nvPr>
        </p:nvSpPr>
        <p:spPr>
          <a:xfrm>
            <a:off x="703375" y="2295400"/>
            <a:ext cx="22942800" cy="9432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p:txBody>
      </p:sp>
      <p:sp>
        <p:nvSpPr>
          <p:cNvPr id="1688" name="Google Shape;1688;p115"/>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9" name="Google Shape;1689;p115"/>
          <p:cNvPicPr preferRelativeResize="0"/>
          <p:nvPr/>
        </p:nvPicPr>
        <p:blipFill>
          <a:blip r:embed="rId3">
            <a:alphaModFix/>
          </a:blip>
          <a:stretch>
            <a:fillRect/>
          </a:stretch>
        </p:blipFill>
        <p:spPr>
          <a:xfrm>
            <a:off x="638375" y="11740947"/>
            <a:ext cx="2616200" cy="1813051"/>
          </a:xfrm>
          <a:prstGeom prst="rect">
            <a:avLst/>
          </a:prstGeom>
          <a:noFill/>
          <a:ln>
            <a:noFill/>
          </a:ln>
        </p:spPr>
      </p:pic>
      <p:sp>
        <p:nvSpPr>
          <p:cNvPr id="1690" name="Google Shape;1690;p115"/>
          <p:cNvSpPr txBox="1"/>
          <p:nvPr/>
        </p:nvSpPr>
        <p:spPr>
          <a:xfrm>
            <a:off x="491825" y="3861300"/>
            <a:ext cx="6860100" cy="76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HTTP METHODS: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GET: (1700-1900) peak count 729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POST: (1900-2100) peak count 1296 events</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 </a:t>
            </a:r>
            <a:endParaRPr sz="3700">
              <a:latin typeface="Roboto"/>
              <a:ea typeface="Roboto"/>
              <a:cs typeface="Roboto"/>
              <a:sym typeface="Roboto"/>
            </a:endParaRPr>
          </a:p>
        </p:txBody>
      </p:sp>
      <p:sp>
        <p:nvSpPr>
          <p:cNvPr id="1691" name="Google Shape;1691;p115"/>
          <p:cNvSpPr txBox="1"/>
          <p:nvPr/>
        </p:nvSpPr>
        <p:spPr>
          <a:xfrm>
            <a:off x="8360025" y="3861300"/>
            <a:ext cx="7464000" cy="77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CLUSTER MAP: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Kiev, Ukraine:  440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Kharkiv, Ukraine:  432 events</a:t>
            </a:r>
            <a:endParaRPr sz="3700">
              <a:latin typeface="Roboto"/>
              <a:ea typeface="Roboto"/>
              <a:cs typeface="Roboto"/>
              <a:sym typeface="Roboto"/>
            </a:endParaRPr>
          </a:p>
        </p:txBody>
      </p:sp>
      <p:sp>
        <p:nvSpPr>
          <p:cNvPr id="1692" name="Google Shape;1692;p115"/>
          <p:cNvSpPr txBox="1"/>
          <p:nvPr/>
        </p:nvSpPr>
        <p:spPr>
          <a:xfrm>
            <a:off x="16785975" y="3861300"/>
            <a:ext cx="6860100" cy="7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URI DATA:</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“/files/logstash/logstash-1.3.2-monolithic.jar” : 624 events.</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US" sz="3700">
                <a:latin typeface="Roboto"/>
                <a:ea typeface="Roboto"/>
                <a:cs typeface="Roboto"/>
                <a:sym typeface="Roboto"/>
              </a:rPr>
              <a:t>“/VSI_Account_logon.php” : 1296 events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t/>
            </a:r>
            <a:endParaRPr sz="37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98" name="Google Shape;169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9" name="Google Shape;1699;p116"/>
          <p:cNvSpPr txBox="1"/>
          <p:nvPr/>
        </p:nvSpPr>
        <p:spPr>
          <a:xfrm>
            <a:off x="201535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a:t>
            </a:r>
            <a:endParaRPr sz="3900"/>
          </a:p>
        </p:txBody>
      </p:sp>
      <p:sp>
        <p:nvSpPr>
          <p:cNvPr id="1700" name="Google Shape;1700;p116"/>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01" name="Google Shape;1701;p116"/>
          <p:cNvPicPr preferRelativeResize="0"/>
          <p:nvPr/>
        </p:nvPicPr>
        <p:blipFill>
          <a:blip r:embed="rId3">
            <a:alphaModFix/>
          </a:blip>
          <a:stretch>
            <a:fillRect/>
          </a:stretch>
        </p:blipFill>
        <p:spPr>
          <a:xfrm>
            <a:off x="638375" y="11740947"/>
            <a:ext cx="2616200" cy="1813051"/>
          </a:xfrm>
          <a:prstGeom prst="rect">
            <a:avLst/>
          </a:prstGeom>
          <a:noFill/>
          <a:ln>
            <a:noFill/>
          </a:ln>
        </p:spPr>
      </p:pic>
      <p:pic>
        <p:nvPicPr>
          <p:cNvPr id="1702" name="Google Shape;1702;p116" title="P3_apache_clustermap(updated).png"/>
          <p:cNvPicPr preferRelativeResize="0"/>
          <p:nvPr/>
        </p:nvPicPr>
        <p:blipFill>
          <a:blip r:embed="rId4">
            <a:alphaModFix/>
          </a:blip>
          <a:stretch>
            <a:fillRect/>
          </a:stretch>
        </p:blipFill>
        <p:spPr>
          <a:xfrm>
            <a:off x="886550" y="2749525"/>
            <a:ext cx="23116451" cy="4811851"/>
          </a:xfrm>
          <a:prstGeom prst="rect">
            <a:avLst/>
          </a:prstGeom>
          <a:noFill/>
          <a:ln>
            <a:noFill/>
          </a:ln>
        </p:spPr>
      </p:pic>
      <p:pic>
        <p:nvPicPr>
          <p:cNvPr id="1703" name="Google Shape;1703;p116" title="P3_apache_clustermap_kharkiv.png"/>
          <p:cNvPicPr preferRelativeResize="0"/>
          <p:nvPr/>
        </p:nvPicPr>
        <p:blipFill>
          <a:blip r:embed="rId5">
            <a:alphaModFix/>
          </a:blip>
          <a:stretch>
            <a:fillRect/>
          </a:stretch>
        </p:blipFill>
        <p:spPr>
          <a:xfrm>
            <a:off x="13196526" y="7561375"/>
            <a:ext cx="7282376" cy="5849824"/>
          </a:xfrm>
          <a:prstGeom prst="rect">
            <a:avLst/>
          </a:prstGeom>
          <a:noFill/>
          <a:ln>
            <a:noFill/>
          </a:ln>
        </p:spPr>
      </p:pic>
      <p:pic>
        <p:nvPicPr>
          <p:cNvPr id="1704" name="Google Shape;1704;p116" title="P3_apache_clustermap_kiev.png"/>
          <p:cNvPicPr preferRelativeResize="0"/>
          <p:nvPr/>
        </p:nvPicPr>
        <p:blipFill>
          <a:blip r:embed="rId6">
            <a:alphaModFix/>
          </a:blip>
          <a:stretch>
            <a:fillRect/>
          </a:stretch>
        </p:blipFill>
        <p:spPr>
          <a:xfrm>
            <a:off x="4264850" y="7561375"/>
            <a:ext cx="7282376" cy="5849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Screenshots of Attack Logs</a:t>
            </a:r>
            <a:endParaRPr>
              <a:solidFill>
                <a:schemeClr val="dk1"/>
              </a:solidFill>
            </a:endParaRPr>
          </a:p>
          <a:p>
            <a:pPr indent="0" lvl="0" marL="0" rtl="0" algn="l">
              <a:spcBef>
                <a:spcPts val="0"/>
              </a:spcBef>
              <a:spcAft>
                <a:spcPts val="0"/>
              </a:spcAft>
              <a:buNone/>
            </a:pPr>
            <a:r>
              <a:t/>
            </a:r>
            <a:endParaRPr/>
          </a:p>
        </p:txBody>
      </p:sp>
      <p:sp>
        <p:nvSpPr>
          <p:cNvPr id="1711" name="Google Shape;1711;p11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12" name="Google Shape;1712;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3" name="Google Shape;1713;p11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14" name="Google Shape;1714;p11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15" name="Google Shape;1715;p117" title="P3_apache_dashboard_uri_accountlogon.png"/>
          <p:cNvPicPr preferRelativeResize="0"/>
          <p:nvPr/>
        </p:nvPicPr>
        <p:blipFill>
          <a:blip r:embed="rId3">
            <a:alphaModFix/>
          </a:blip>
          <a:stretch>
            <a:fillRect/>
          </a:stretch>
        </p:blipFill>
        <p:spPr>
          <a:xfrm>
            <a:off x="210775" y="1802595"/>
            <a:ext cx="18021300" cy="5313100"/>
          </a:xfrm>
          <a:prstGeom prst="rect">
            <a:avLst/>
          </a:prstGeom>
          <a:noFill/>
          <a:ln>
            <a:noFill/>
          </a:ln>
        </p:spPr>
      </p:pic>
      <p:pic>
        <p:nvPicPr>
          <p:cNvPr id="1716" name="Google Shape;1716;p117" title="P3_apache_dashboard_uri.png"/>
          <p:cNvPicPr preferRelativeResize="0"/>
          <p:nvPr/>
        </p:nvPicPr>
        <p:blipFill>
          <a:blip r:embed="rId4">
            <a:alphaModFix/>
          </a:blip>
          <a:stretch>
            <a:fillRect/>
          </a:stretch>
        </p:blipFill>
        <p:spPr>
          <a:xfrm>
            <a:off x="5558225" y="6755425"/>
            <a:ext cx="18087975" cy="6328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pic>
        <p:nvPicPr>
          <p:cNvPr id="1721" name="Google Shape;1721;p11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22" name="Google Shape;1722;p11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23" name="Google Shape;1723;p11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24" name="Google Shape;1724;p11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725" name="Google Shape;1725;p118"/>
          <p:cNvPicPr preferRelativeResize="0"/>
          <p:nvPr/>
        </p:nvPicPr>
        <p:blipFill>
          <a:blip r:embed="rId4">
            <a:alphaModFix/>
          </a:blip>
          <a:stretch>
            <a:fillRect/>
          </a:stretch>
        </p:blipFill>
        <p:spPr>
          <a:xfrm>
            <a:off x="1055500" y="10446049"/>
            <a:ext cx="3434150" cy="23799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Inconsolata Medium"/>
                <a:ea typeface="Inconsolata Medium"/>
                <a:cs typeface="Inconsolata Medium"/>
                <a:sym typeface="Inconsolata Medium"/>
              </a:rPr>
              <a:t>Project 3 Summary</a:t>
            </a:r>
            <a:endParaRPr>
              <a:latin typeface="Inconsolata Medium"/>
              <a:ea typeface="Inconsolata Medium"/>
              <a:cs typeface="Inconsolata Medium"/>
              <a:sym typeface="Inconsolata Medium"/>
            </a:endParaRPr>
          </a:p>
        </p:txBody>
      </p:sp>
      <p:sp>
        <p:nvSpPr>
          <p:cNvPr id="1731" name="Google Shape;1731;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32" name="Google Shape;1732;p119"/>
          <p:cNvSpPr txBox="1"/>
          <p:nvPr>
            <p:ph idx="3" type="body"/>
          </p:nvPr>
        </p:nvSpPr>
        <p:spPr>
          <a:xfrm>
            <a:off x="717350" y="1790825"/>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3000">
                <a:solidFill>
                  <a:schemeClr val="dk1"/>
                </a:solidFill>
                <a:latin typeface="Inconsolata"/>
                <a:ea typeface="Inconsolata"/>
                <a:cs typeface="Inconsolata"/>
                <a:sym typeface="Inconsolata"/>
              </a:rPr>
              <a:t>Overall Findings from the Attack:</a:t>
            </a:r>
            <a:endParaRPr b="1" sz="3000">
              <a:solidFill>
                <a:schemeClr val="dk1"/>
              </a:solidFill>
              <a:latin typeface="Inconsolata"/>
              <a:ea typeface="Inconsolata"/>
              <a:cs typeface="Inconsolata"/>
              <a:sym typeface="Inconsolata"/>
            </a:endParaRPr>
          </a:p>
          <a:p>
            <a:pPr indent="-419100" lvl="0" marL="457200" rtl="0" algn="l">
              <a:lnSpc>
                <a:spcPct val="115000"/>
              </a:lnSpc>
              <a:spcBef>
                <a:spcPts val="1200"/>
              </a:spcBef>
              <a:spcAft>
                <a:spcPts val="0"/>
              </a:spcAft>
              <a:buClr>
                <a:schemeClr val="dk1"/>
              </a:buClr>
              <a:buSzPts val="3000"/>
              <a:buFont typeface="Inconsolata"/>
              <a:buChar char="●"/>
            </a:pPr>
            <a:r>
              <a:rPr lang="en-US" sz="3000">
                <a:solidFill>
                  <a:schemeClr val="dk1"/>
                </a:solidFill>
                <a:latin typeface="Inconsolata"/>
                <a:ea typeface="Inconsolata"/>
                <a:cs typeface="Inconsolata"/>
                <a:sym typeface="Inconsolata"/>
              </a:rPr>
              <a:t>VSI experienced targeted attacks, with increased failed login attempts and suspicious successful logins, indicating potential credential compromise or brute-force attempts.</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Inconsolata"/>
              <a:buChar char="●"/>
            </a:pPr>
            <a:r>
              <a:rPr lang="en-US" sz="3000">
                <a:solidFill>
                  <a:schemeClr val="dk1"/>
                </a:solidFill>
                <a:latin typeface="Inconsolata"/>
                <a:ea typeface="Inconsolata"/>
                <a:cs typeface="Inconsolata"/>
                <a:sym typeface="Inconsolata"/>
              </a:rPr>
              <a:t>Unusual HTTP method activity and increased error responses (404s) pointed to attempts to access non-existent resources.</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Inconsolata"/>
              <a:buChar char="●"/>
            </a:pPr>
            <a:r>
              <a:rPr lang="en-US" sz="3000">
                <a:solidFill>
                  <a:schemeClr val="dk1"/>
                </a:solidFill>
                <a:latin typeface="Inconsolata"/>
                <a:ea typeface="Inconsolata"/>
                <a:cs typeface="Inconsolata"/>
                <a:sym typeface="Inconsolata"/>
              </a:rPr>
              <a:t>A significant volume of activity from international regions (e.g., Ukraine) further suggests a coordinated attack.</a:t>
            </a:r>
            <a:endParaRPr sz="3000">
              <a:solidFill>
                <a:schemeClr val="dk1"/>
              </a:solidFill>
              <a:latin typeface="Inconsolata"/>
              <a:ea typeface="Inconsolata"/>
              <a:cs typeface="Inconsolata"/>
              <a:sym typeface="Inconsolata"/>
            </a:endParaRPr>
          </a:p>
          <a:p>
            <a:pPr indent="0" lvl="0" marL="0" rtl="0" algn="l">
              <a:lnSpc>
                <a:spcPct val="115000"/>
              </a:lnSpc>
              <a:spcBef>
                <a:spcPts val="1200"/>
              </a:spcBef>
              <a:spcAft>
                <a:spcPts val="0"/>
              </a:spcAft>
              <a:buNone/>
            </a:pPr>
            <a:r>
              <a:t/>
            </a:r>
            <a:endParaRPr sz="3000">
              <a:solidFill>
                <a:schemeClr val="dk1"/>
              </a:solidFill>
              <a:latin typeface="Inconsolata"/>
              <a:ea typeface="Inconsolata"/>
              <a:cs typeface="Inconsolata"/>
              <a:sym typeface="Inconsolata"/>
            </a:endParaRPr>
          </a:p>
          <a:p>
            <a:pPr indent="0" lvl="0" marL="0" rtl="0" algn="l">
              <a:lnSpc>
                <a:spcPct val="115000"/>
              </a:lnSpc>
              <a:spcBef>
                <a:spcPts val="1200"/>
              </a:spcBef>
              <a:spcAft>
                <a:spcPts val="0"/>
              </a:spcAft>
              <a:buClr>
                <a:schemeClr val="dk1"/>
              </a:buClr>
              <a:buSzPts val="1100"/>
              <a:buFont typeface="Arial"/>
              <a:buNone/>
            </a:pPr>
            <a:r>
              <a:rPr b="1" lang="en-US" sz="3000">
                <a:solidFill>
                  <a:schemeClr val="dk1"/>
                </a:solidFill>
                <a:latin typeface="Inconsolata"/>
                <a:ea typeface="Inconsolata"/>
                <a:cs typeface="Inconsolata"/>
                <a:sym typeface="Inconsolata"/>
              </a:rPr>
              <a:t>Future Mitigations to Protect VSI:</a:t>
            </a:r>
            <a:endParaRPr b="1" sz="3000">
              <a:solidFill>
                <a:schemeClr val="dk1"/>
              </a:solidFill>
              <a:latin typeface="Inconsolata"/>
              <a:ea typeface="Inconsolata"/>
              <a:cs typeface="Inconsolata"/>
              <a:sym typeface="Inconsolata"/>
            </a:endParaRPr>
          </a:p>
          <a:p>
            <a:pPr indent="-419100" lvl="0" marL="457200" rtl="0" algn="l">
              <a:lnSpc>
                <a:spcPct val="115000"/>
              </a:lnSpc>
              <a:spcBef>
                <a:spcPts val="1200"/>
              </a:spcBef>
              <a:spcAft>
                <a:spcPts val="0"/>
              </a:spcAft>
              <a:buClr>
                <a:schemeClr val="dk1"/>
              </a:buClr>
              <a:buSzPts val="3000"/>
              <a:buFont typeface="Arial"/>
              <a:buChar char="●"/>
            </a:pPr>
            <a:r>
              <a:rPr b="1" lang="en-US" sz="3000">
                <a:solidFill>
                  <a:schemeClr val="dk1"/>
                </a:solidFill>
                <a:latin typeface="Inconsolata"/>
                <a:ea typeface="Inconsolata"/>
                <a:cs typeface="Inconsolata"/>
                <a:sym typeface="Inconsolata"/>
              </a:rPr>
              <a:t>Implement Multi-Factor Authentication (MFA)</a:t>
            </a:r>
            <a:r>
              <a:rPr lang="en-US" sz="3000">
                <a:solidFill>
                  <a:schemeClr val="dk1"/>
                </a:solidFill>
                <a:latin typeface="Inconsolata"/>
                <a:ea typeface="Inconsolata"/>
                <a:cs typeface="Inconsolata"/>
                <a:sym typeface="Inconsolata"/>
              </a:rPr>
              <a:t> </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Arial"/>
              <a:buChar char="●"/>
            </a:pPr>
            <a:r>
              <a:rPr b="1" lang="en-US" sz="3000">
                <a:solidFill>
                  <a:schemeClr val="dk1"/>
                </a:solidFill>
                <a:latin typeface="Inconsolata"/>
                <a:ea typeface="Inconsolata"/>
                <a:cs typeface="Inconsolata"/>
                <a:sym typeface="Inconsolata"/>
              </a:rPr>
              <a:t>Strengthen monitoring and alerting</a:t>
            </a:r>
            <a:r>
              <a:rPr lang="en-US" sz="3000">
                <a:solidFill>
                  <a:schemeClr val="dk1"/>
                </a:solidFill>
                <a:latin typeface="Inconsolata"/>
                <a:ea typeface="Inconsolata"/>
                <a:cs typeface="Inconsolata"/>
                <a:sym typeface="Inconsolata"/>
              </a:rPr>
              <a:t> </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Arial"/>
              <a:buChar char="●"/>
            </a:pPr>
            <a:r>
              <a:rPr b="1" lang="en-US" sz="3000">
                <a:solidFill>
                  <a:schemeClr val="dk1"/>
                </a:solidFill>
                <a:latin typeface="Inconsolata"/>
                <a:ea typeface="Inconsolata"/>
                <a:cs typeface="Inconsolata"/>
                <a:sym typeface="Inconsolata"/>
              </a:rPr>
              <a:t>Enforce account lockout policies</a:t>
            </a:r>
            <a:r>
              <a:rPr lang="en-US" sz="3000">
                <a:solidFill>
                  <a:schemeClr val="dk1"/>
                </a:solidFill>
                <a:latin typeface="Inconsolata"/>
                <a:ea typeface="Inconsolata"/>
                <a:cs typeface="Inconsolata"/>
                <a:sym typeface="Inconsolata"/>
              </a:rPr>
              <a:t> and </a:t>
            </a:r>
            <a:r>
              <a:rPr b="1" lang="en-US" sz="3000">
                <a:solidFill>
                  <a:schemeClr val="dk1"/>
                </a:solidFill>
                <a:latin typeface="Inconsolata"/>
                <a:ea typeface="Inconsolata"/>
                <a:cs typeface="Inconsolata"/>
                <a:sym typeface="Inconsolata"/>
              </a:rPr>
              <a:t>rate-limiting</a:t>
            </a:r>
            <a:r>
              <a:rPr lang="en-US" sz="3000">
                <a:solidFill>
                  <a:schemeClr val="dk1"/>
                </a:solidFill>
                <a:latin typeface="Inconsolata"/>
                <a:ea typeface="Inconsolata"/>
                <a:cs typeface="Inconsolata"/>
                <a:sym typeface="Inconsolata"/>
              </a:rPr>
              <a:t> </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Arial"/>
              <a:buChar char="●"/>
            </a:pPr>
            <a:r>
              <a:rPr b="1" lang="en-US" sz="3000">
                <a:solidFill>
                  <a:schemeClr val="dk1"/>
                </a:solidFill>
                <a:latin typeface="Inconsolata"/>
                <a:ea typeface="Inconsolata"/>
                <a:cs typeface="Inconsolata"/>
                <a:sym typeface="Inconsolata"/>
              </a:rPr>
              <a:t>Geo-blocking and CAPTCHA</a:t>
            </a:r>
            <a:r>
              <a:rPr lang="en-US" sz="3000">
                <a:solidFill>
                  <a:schemeClr val="dk1"/>
                </a:solidFill>
                <a:latin typeface="Inconsolata"/>
                <a:ea typeface="Inconsolata"/>
                <a:cs typeface="Inconsolata"/>
                <a:sym typeface="Inconsolata"/>
              </a:rPr>
              <a:t> </a:t>
            </a:r>
            <a:endParaRPr sz="3000">
              <a:solidFill>
                <a:schemeClr val="dk1"/>
              </a:solidFill>
              <a:latin typeface="Inconsolata"/>
              <a:ea typeface="Inconsolata"/>
              <a:cs typeface="Inconsolata"/>
              <a:sym typeface="Inconsolata"/>
            </a:endParaRPr>
          </a:p>
          <a:p>
            <a:pPr indent="-419100" lvl="0" marL="457200" rtl="0" algn="l">
              <a:lnSpc>
                <a:spcPct val="115000"/>
              </a:lnSpc>
              <a:spcBef>
                <a:spcPts val="0"/>
              </a:spcBef>
              <a:spcAft>
                <a:spcPts val="0"/>
              </a:spcAft>
              <a:buClr>
                <a:schemeClr val="dk1"/>
              </a:buClr>
              <a:buSzPts val="3000"/>
              <a:buFont typeface="Arial"/>
              <a:buChar char="●"/>
            </a:pPr>
            <a:r>
              <a:rPr b="1" lang="en-US" sz="3000">
                <a:solidFill>
                  <a:schemeClr val="dk1"/>
                </a:solidFill>
                <a:latin typeface="Inconsolata"/>
                <a:ea typeface="Inconsolata"/>
                <a:cs typeface="Inconsolata"/>
                <a:sym typeface="Inconsolata"/>
              </a:rPr>
              <a:t>Regular security audits</a:t>
            </a:r>
            <a:r>
              <a:rPr lang="en-US" sz="3000">
                <a:solidFill>
                  <a:schemeClr val="dk1"/>
                </a:solidFill>
                <a:latin typeface="Inconsolata"/>
                <a:ea typeface="Inconsolata"/>
                <a:cs typeface="Inconsolata"/>
                <a:sym typeface="Inconsolata"/>
              </a:rPr>
              <a:t> </a:t>
            </a:r>
            <a:endParaRPr sz="3000">
              <a:solidFill>
                <a:schemeClr val="dk1"/>
              </a:solidFill>
              <a:latin typeface="Inconsolata"/>
              <a:ea typeface="Inconsolata"/>
              <a:cs typeface="Inconsolata"/>
              <a:sym typeface="Inconsolata"/>
            </a:endParaRPr>
          </a:p>
          <a:p>
            <a:pPr indent="0" lvl="0" marL="0" rtl="0" algn="l">
              <a:lnSpc>
                <a:spcPct val="115000"/>
              </a:lnSpc>
              <a:spcBef>
                <a:spcPts val="1200"/>
              </a:spcBef>
              <a:spcAft>
                <a:spcPts val="0"/>
              </a:spcAft>
              <a:buClr>
                <a:schemeClr val="dk1"/>
              </a:buClr>
              <a:buSzPts val="1100"/>
              <a:buFont typeface="Arial"/>
              <a:buNone/>
            </a:pPr>
            <a:r>
              <a:t/>
            </a:r>
            <a:endParaRPr b="1" sz="3000">
              <a:solidFill>
                <a:schemeClr val="dk1"/>
              </a:solidFill>
              <a:latin typeface="Inconsolata"/>
              <a:ea typeface="Inconsolata"/>
              <a:cs typeface="Inconsolata"/>
              <a:sym typeface="Inconsolata"/>
            </a:endParaRPr>
          </a:p>
          <a:p>
            <a:pPr indent="0" lvl="0" marL="914400" rtl="0" algn="l">
              <a:lnSpc>
                <a:spcPct val="115000"/>
              </a:lnSpc>
              <a:spcBef>
                <a:spcPts val="1200"/>
              </a:spcBef>
              <a:spcAft>
                <a:spcPts val="1000"/>
              </a:spcAft>
              <a:buNone/>
            </a:pPr>
            <a:r>
              <a:t/>
            </a:r>
            <a:endParaRPr sz="4400">
              <a:solidFill>
                <a:schemeClr val="dk1"/>
              </a:solidFill>
            </a:endParaRPr>
          </a:p>
        </p:txBody>
      </p:sp>
      <p:sp>
        <p:nvSpPr>
          <p:cNvPr id="1733" name="Google Shape;1733;p119"/>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34" name="Google Shape;1734;p119"/>
          <p:cNvPicPr preferRelativeResize="0"/>
          <p:nvPr/>
        </p:nvPicPr>
        <p:blipFill>
          <a:blip r:embed="rId3">
            <a:alphaModFix/>
          </a:blip>
          <a:stretch>
            <a:fillRect/>
          </a:stretch>
        </p:blipFill>
        <p:spPr>
          <a:xfrm>
            <a:off x="641375" y="11406147"/>
            <a:ext cx="2616200" cy="1813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Inconsolata Medium"/>
                <a:ea typeface="Inconsolata Medium"/>
                <a:cs typeface="Inconsolata Medium"/>
                <a:sym typeface="Inconsolata Medium"/>
              </a:rPr>
              <a:t>Scenario</a:t>
            </a:r>
            <a:endParaRPr>
              <a:latin typeface="Inconsolata Medium"/>
              <a:ea typeface="Inconsolata Medium"/>
              <a:cs typeface="Inconsolata Medium"/>
              <a:sym typeface="Inconsolata Medium"/>
            </a:endParaRPr>
          </a:p>
        </p:txBody>
      </p:sp>
      <p:sp>
        <p:nvSpPr>
          <p:cNvPr id="1355" name="Google Shape;1355;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6" name="Google Shape;1356;p86"/>
          <p:cNvSpPr txBox="1"/>
          <p:nvPr>
            <p:ph idx="3" type="body"/>
          </p:nvPr>
        </p:nvSpPr>
        <p:spPr>
          <a:xfrm>
            <a:off x="188175" y="2253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3300">
                <a:solidFill>
                  <a:schemeClr val="dk1"/>
                </a:solidFill>
                <a:highlight>
                  <a:srgbClr val="F7EF6A"/>
                </a:highlight>
                <a:latin typeface="Inconsolata SemiBold"/>
                <a:ea typeface="Inconsolata SemiBold"/>
                <a:cs typeface="Inconsolata SemiBold"/>
                <a:sym typeface="Inconsolata SemiBold"/>
              </a:rPr>
              <a:t>Project Scenario: Monitoring VSI’s Security with Splunk</a:t>
            </a:r>
            <a:endParaRPr sz="3300">
              <a:solidFill>
                <a:schemeClr val="dk1"/>
              </a:solidFill>
              <a:highlight>
                <a:srgbClr val="F7EF6A"/>
              </a:highlight>
              <a:latin typeface="Inconsolata SemiBold"/>
              <a:ea typeface="Inconsolata SemiBold"/>
              <a:cs typeface="Inconsolata SemiBold"/>
              <a:sym typeface="Inconsolata SemiBold"/>
            </a:endParaRPr>
          </a:p>
          <a:p>
            <a:pPr indent="-438150" lvl="0" marL="457200" rtl="0" algn="l">
              <a:lnSpc>
                <a:spcPct val="115000"/>
              </a:lnSpc>
              <a:spcBef>
                <a:spcPts val="120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Security Operations Center </a:t>
            </a:r>
            <a:r>
              <a:rPr lang="en-US" sz="3300">
                <a:solidFill>
                  <a:schemeClr val="dk1"/>
                </a:solidFill>
                <a:latin typeface="Inconsolata SemiBold"/>
                <a:ea typeface="Inconsolata SemiBold"/>
                <a:cs typeface="Inconsolata SemiBold"/>
                <a:sym typeface="Inconsolata SemiBold"/>
              </a:rPr>
              <a:t>(SOC) analyst </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Virtual Space Industries (VSI),</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JobeCorp, might attempt cyberattacks to disrupt its </a:t>
            </a:r>
            <a:br>
              <a:rPr lang="en-US" sz="3300">
                <a:solidFill>
                  <a:schemeClr val="dk1"/>
                </a:solidFill>
                <a:latin typeface="Inconsolata SemiBold"/>
                <a:ea typeface="Inconsolata SemiBold"/>
                <a:cs typeface="Inconsolata SemiBold"/>
                <a:sym typeface="Inconsolata SemiBold"/>
              </a:rPr>
            </a:br>
            <a:r>
              <a:rPr lang="en-US" sz="3300">
                <a:solidFill>
                  <a:schemeClr val="dk1"/>
                </a:solidFill>
                <a:latin typeface="Inconsolata SemiBold"/>
                <a:ea typeface="Inconsolata SemiBold"/>
                <a:cs typeface="Inconsolata SemiBold"/>
                <a:sym typeface="Inconsolata SemiBold"/>
              </a:rPr>
              <a:t>operations.</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We designed a custom monitoring solution using Splunk. </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objective was to analyze logs, detect potential threats, and assess the effectiveness of the monitoring setup. </a:t>
            </a:r>
            <a:endParaRPr sz="3300">
              <a:solidFill>
                <a:schemeClr val="dk1"/>
              </a:solidFill>
              <a:latin typeface="Inconsolata SemiBold"/>
              <a:ea typeface="Inconsolata SemiBold"/>
              <a:cs typeface="Inconsolata SemiBold"/>
              <a:sym typeface="Inconsolata SemiBold"/>
            </a:endParaRPr>
          </a:p>
          <a:p>
            <a:pPr indent="0" lvl="0" marL="457200" rtl="0" algn="l">
              <a:lnSpc>
                <a:spcPct val="115000"/>
              </a:lnSpc>
              <a:spcBef>
                <a:spcPts val="1200"/>
              </a:spcBef>
              <a:spcAft>
                <a:spcPts val="0"/>
              </a:spcAft>
              <a:buNone/>
            </a:pPr>
            <a:r>
              <a:rPr lang="en-US" sz="3300">
                <a:solidFill>
                  <a:schemeClr val="dk1"/>
                </a:solidFill>
                <a:latin typeface="Inconsolata SemiBold"/>
                <a:ea typeface="Inconsolata SemiBold"/>
                <a:cs typeface="Inconsolata SemiBold"/>
                <a:sym typeface="Inconsolata SemiBold"/>
              </a:rPr>
              <a:t>The key systems under observation included:</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120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Windows Server – Hosts proprietary intellectual property related to VSI’s virtual-reality programs.</a:t>
            </a:r>
            <a:endParaRPr sz="3300">
              <a:solidFill>
                <a:schemeClr val="dk1"/>
              </a:solidFill>
              <a:latin typeface="Inconsolata SemiBold"/>
              <a:ea typeface="Inconsolata SemiBold"/>
              <a:cs typeface="Inconsolata SemiBold"/>
              <a:sym typeface="Inconsolata SemiBold"/>
            </a:endParaRPr>
          </a:p>
          <a:p>
            <a:pPr indent="-438150" lvl="0" marL="457200" rtl="0" algn="l">
              <a:lnSpc>
                <a:spcPct val="115000"/>
              </a:lnSpc>
              <a:spcBef>
                <a:spcPts val="0"/>
              </a:spcBef>
              <a:spcAft>
                <a:spcPts val="0"/>
              </a:spcAft>
              <a:buClr>
                <a:schemeClr val="dk1"/>
              </a:buClr>
              <a:buSzPts val="3300"/>
              <a:buFont typeface="Inconsolata SemiBold"/>
              <a:buChar char="●"/>
            </a:pPr>
            <a:r>
              <a:rPr lang="en-US" sz="3300">
                <a:solidFill>
                  <a:schemeClr val="dk1"/>
                </a:solidFill>
                <a:latin typeface="Inconsolata SemiBold"/>
                <a:ea typeface="Inconsolata SemiBold"/>
                <a:cs typeface="Inconsolata SemiBold"/>
                <a:sym typeface="Inconsolata SemiBold"/>
              </a:rPr>
              <a:t>Apache Web Server – Serves as VSI’s public-facing website, vsi-company.com.</a:t>
            </a:r>
            <a:endParaRPr sz="3300">
              <a:solidFill>
                <a:schemeClr val="dk1"/>
              </a:solidFill>
              <a:latin typeface="Inconsolata SemiBold"/>
              <a:ea typeface="Inconsolata SemiBold"/>
              <a:cs typeface="Inconsolata SemiBold"/>
              <a:sym typeface="Inconsolata SemiBold"/>
            </a:endParaRPr>
          </a:p>
          <a:p>
            <a:pPr indent="0" lvl="0" marL="0" rtl="0" algn="l">
              <a:lnSpc>
                <a:spcPct val="115000"/>
              </a:lnSpc>
              <a:spcBef>
                <a:spcPts val="1200"/>
              </a:spcBef>
              <a:spcAft>
                <a:spcPts val="0"/>
              </a:spcAft>
              <a:buClr>
                <a:schemeClr val="dk1"/>
              </a:buClr>
              <a:buSzPts val="1100"/>
              <a:buFont typeface="Arial"/>
              <a:buNone/>
            </a:pPr>
            <a:r>
              <a:t/>
            </a:r>
            <a:endParaRPr sz="3600">
              <a:solidFill>
                <a:schemeClr val="dk1"/>
              </a:solidFill>
              <a:latin typeface="Inconsolata SemiBold"/>
              <a:ea typeface="Inconsolata SemiBold"/>
              <a:cs typeface="Inconsolata SemiBold"/>
              <a:sym typeface="Inconsolata SemiBold"/>
            </a:endParaRPr>
          </a:p>
          <a:p>
            <a:pPr indent="0" lvl="0" marL="0" rtl="0" algn="l">
              <a:lnSpc>
                <a:spcPct val="115000"/>
              </a:lnSpc>
              <a:spcBef>
                <a:spcPts val="1000"/>
              </a:spcBef>
              <a:spcAft>
                <a:spcPts val="1000"/>
              </a:spcAft>
              <a:buNone/>
            </a:pPr>
            <a:r>
              <a:t/>
            </a:r>
            <a:endParaRPr sz="3600">
              <a:solidFill>
                <a:schemeClr val="dk1"/>
              </a:solidFill>
            </a:endParaRPr>
          </a:p>
        </p:txBody>
      </p:sp>
      <p:sp>
        <p:nvSpPr>
          <p:cNvPr id="1357" name="Google Shape;1357;p86"/>
          <p:cNvSpPr/>
          <p:nvPr/>
        </p:nvSpPr>
        <p:spPr>
          <a:xfrm>
            <a:off x="641375" y="11657525"/>
            <a:ext cx="3068100" cy="19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8" name="Google Shape;1358;p86"/>
          <p:cNvPicPr preferRelativeResize="0"/>
          <p:nvPr/>
        </p:nvPicPr>
        <p:blipFill>
          <a:blip r:embed="rId3">
            <a:alphaModFix/>
          </a:blip>
          <a:stretch>
            <a:fillRect/>
          </a:stretch>
        </p:blipFill>
        <p:spPr>
          <a:xfrm>
            <a:off x="641375" y="10157400"/>
            <a:ext cx="4418133" cy="3061800"/>
          </a:xfrm>
          <a:prstGeom prst="rect">
            <a:avLst/>
          </a:prstGeom>
          <a:noFill/>
          <a:ln>
            <a:noFill/>
          </a:ln>
        </p:spPr>
      </p:pic>
      <p:pic>
        <p:nvPicPr>
          <p:cNvPr id="1359" name="Google Shape;1359;p86" title="1f20f423834bca13c5b4b90558c71977.gif"/>
          <p:cNvPicPr preferRelativeResize="0"/>
          <p:nvPr/>
        </p:nvPicPr>
        <p:blipFill>
          <a:blip r:embed="rId4">
            <a:alphaModFix/>
          </a:blip>
          <a:stretch>
            <a:fillRect/>
          </a:stretch>
        </p:blipFill>
        <p:spPr>
          <a:xfrm>
            <a:off x="14549825" y="0"/>
            <a:ext cx="9096370" cy="511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87"/>
          <p:cNvPicPr preferRelativeResize="0"/>
          <p:nvPr/>
        </p:nvPicPr>
        <p:blipFill rotWithShape="1">
          <a:blip r:embed="rId3">
            <a:alphaModFix/>
          </a:blip>
          <a:srcRect b="2471" l="0" r="0" t="2471"/>
          <a:stretch/>
        </p:blipFill>
        <p:spPr>
          <a:xfrm>
            <a:off x="5031800" y="4042300"/>
            <a:ext cx="15475499" cy="8270625"/>
          </a:xfrm>
          <a:prstGeom prst="rect">
            <a:avLst/>
          </a:prstGeom>
          <a:noFill/>
          <a:ln>
            <a:noFill/>
          </a:ln>
        </p:spPr>
      </p:pic>
      <p:sp>
        <p:nvSpPr>
          <p:cNvPr id="1365" name="Google Shape;1365;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66" name="Google Shape;1366;p87"/>
          <p:cNvSpPr txBox="1"/>
          <p:nvPr>
            <p:ph type="title"/>
          </p:nvPr>
        </p:nvSpPr>
        <p:spPr>
          <a:xfrm>
            <a:off x="499368" y="154351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Splunk Add-Ons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67" name="Google Shape;1367;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68" name="Google Shape;1368;p87"/>
          <p:cNvPicPr preferRelativeResize="0"/>
          <p:nvPr/>
        </p:nvPicPr>
        <p:blipFill>
          <a:blip r:embed="rId4">
            <a:alphaModFix/>
          </a:blip>
          <a:stretch>
            <a:fillRect/>
          </a:stretch>
        </p:blipFill>
        <p:spPr>
          <a:xfrm>
            <a:off x="1055500" y="10446049"/>
            <a:ext cx="3434150" cy="2379901"/>
          </a:xfrm>
          <a:prstGeom prst="rect">
            <a:avLst/>
          </a:prstGeom>
          <a:noFill/>
          <a:ln>
            <a:noFill/>
          </a:ln>
        </p:spPr>
      </p:pic>
      <p:sp>
        <p:nvSpPr>
          <p:cNvPr id="1369" name="Google Shape;1369;p87"/>
          <p:cNvSpPr/>
          <p:nvPr/>
        </p:nvSpPr>
        <p:spPr>
          <a:xfrm>
            <a:off x="18332475" y="11678417"/>
            <a:ext cx="1257150" cy="496275"/>
          </a:xfrm>
          <a:custGeom>
            <a:rect b="b" l="l" r="r" t="t"/>
            <a:pathLst>
              <a:path extrusionOk="0" h="19851" w="50286">
                <a:moveTo>
                  <a:pt x="0" y="5413"/>
                </a:moveTo>
                <a:cubicBezTo>
                  <a:pt x="7560" y="9949"/>
                  <a:pt x="18182" y="17263"/>
                  <a:pt x="25518" y="12372"/>
                </a:cubicBezTo>
                <a:cubicBezTo>
                  <a:pt x="27676" y="10933"/>
                  <a:pt x="27162" y="7246"/>
                  <a:pt x="28997" y="5413"/>
                </a:cubicBezTo>
                <a:cubicBezTo>
                  <a:pt x="31185" y="3227"/>
                  <a:pt x="35303" y="4563"/>
                  <a:pt x="38277" y="5413"/>
                </a:cubicBezTo>
                <a:cubicBezTo>
                  <a:pt x="43561" y="6922"/>
                  <a:pt x="45889" y="13460"/>
                  <a:pt x="48716" y="18172"/>
                </a:cubicBezTo>
                <a:cubicBezTo>
                  <a:pt x="48997" y="18641"/>
                  <a:pt x="49703" y="19851"/>
                  <a:pt x="49876" y="19332"/>
                </a:cubicBezTo>
                <a:cubicBezTo>
                  <a:pt x="51516" y="14411"/>
                  <a:pt x="46585" y="9081"/>
                  <a:pt x="42916" y="5413"/>
                </a:cubicBezTo>
                <a:cubicBezTo>
                  <a:pt x="42143" y="4640"/>
                  <a:pt x="40597" y="4186"/>
                  <a:pt x="40597" y="3093"/>
                </a:cubicBezTo>
                <a:cubicBezTo>
                  <a:pt x="40597" y="2320"/>
                  <a:pt x="40597" y="0"/>
                  <a:pt x="40597" y="773"/>
                </a:cubicBezTo>
                <a:cubicBezTo>
                  <a:pt x="40597" y="4659"/>
                  <a:pt x="43247" y="11610"/>
                  <a:pt x="39437" y="12372"/>
                </a:cubicBezTo>
                <a:cubicBezTo>
                  <a:pt x="31988" y="13862"/>
                  <a:pt x="24847" y="8062"/>
                  <a:pt x="17398" y="6572"/>
                </a:cubicBezTo>
                <a:cubicBezTo>
                  <a:pt x="15790" y="6250"/>
                  <a:pt x="15475" y="9533"/>
                  <a:pt x="13919" y="10052"/>
                </a:cubicBezTo>
                <a:cubicBezTo>
                  <a:pt x="10597" y="11160"/>
                  <a:pt x="3479" y="14713"/>
                  <a:pt x="3479" y="11212"/>
                </a:cubicBezTo>
              </a:path>
            </a:pathLst>
          </a:custGeom>
          <a:noFill/>
          <a:ln cap="flat" cmpd="sng" w="9525">
            <a:solidFill>
              <a:schemeClr val="dk1"/>
            </a:solidFill>
            <a:prstDash val="solid"/>
            <a:round/>
            <a:headEnd len="med" w="med" type="none"/>
            <a:tailEnd len="med" w="med" type="none"/>
          </a:ln>
        </p:spPr>
      </p:sp>
      <p:sp>
        <p:nvSpPr>
          <p:cNvPr id="1370" name="Google Shape;1370;p87"/>
          <p:cNvSpPr/>
          <p:nvPr/>
        </p:nvSpPr>
        <p:spPr>
          <a:xfrm>
            <a:off x="18187475" y="11599175"/>
            <a:ext cx="1797900" cy="4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374" name="Shape 1374"/>
        <p:cNvGrpSpPr/>
        <p:nvPr/>
      </p:nvGrpSpPr>
      <p:grpSpPr>
        <a:xfrm>
          <a:off x="0" y="0"/>
          <a:ext cx="0" cy="0"/>
          <a:chOff x="0" y="0"/>
          <a:chExt cx="0" cy="0"/>
        </a:xfrm>
      </p:grpSpPr>
      <p:sp>
        <p:nvSpPr>
          <p:cNvPr id="1375" name="Google Shape;1375;p88"/>
          <p:cNvSpPr/>
          <p:nvPr/>
        </p:nvSpPr>
        <p:spPr>
          <a:xfrm>
            <a:off x="641375" y="11657525"/>
            <a:ext cx="3068100" cy="1950000"/>
          </a:xfrm>
          <a:prstGeom prst="rect">
            <a:avLst/>
          </a:prstGeom>
          <a:solidFill>
            <a:srgbClr val="2E9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6" name="Google Shape;1376;p88"/>
          <p:cNvSpPr txBox="1"/>
          <p:nvPr>
            <p:ph type="title"/>
          </p:nvPr>
        </p:nvSpPr>
        <p:spPr>
          <a:xfrm>
            <a:off x="3254575" y="50425"/>
            <a:ext cx="185682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Enterprise Security Content Update</a:t>
            </a:r>
            <a:endParaRPr/>
          </a:p>
        </p:txBody>
      </p:sp>
      <p:sp>
        <p:nvSpPr>
          <p:cNvPr id="1377" name="Google Shape;1377;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8" name="Google Shape;1378;p88"/>
          <p:cNvSpPr txBox="1"/>
          <p:nvPr/>
        </p:nvSpPr>
        <p:spPr>
          <a:xfrm>
            <a:off x="3549225" y="4914900"/>
            <a:ext cx="18291900" cy="728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endParaRPr>
          </a:p>
          <a:p>
            <a:pPr indent="0" lvl="0" marL="0" rtl="0" algn="l">
              <a:spcBef>
                <a:spcPts val="0"/>
              </a:spcBef>
              <a:spcAft>
                <a:spcPts val="0"/>
              </a:spcAft>
              <a:buNone/>
            </a:pPr>
            <a:r>
              <a:t/>
            </a:r>
            <a:endParaRPr sz="3900">
              <a:solidFill>
                <a:schemeClr val="dk1"/>
              </a:solidFill>
            </a:endParaRPr>
          </a:p>
          <a:p>
            <a:pPr indent="-482600" lvl="0" marL="457200" rtl="0" algn="l">
              <a:spcBef>
                <a:spcPts val="0"/>
              </a:spcBef>
              <a:spcAft>
                <a:spcPts val="0"/>
              </a:spcAft>
              <a:buClr>
                <a:schemeClr val="dk1"/>
              </a:buClr>
              <a:buSzPts val="4000"/>
              <a:buChar char="●"/>
            </a:pPr>
            <a:r>
              <a:rPr lang="en-US" sz="4000">
                <a:solidFill>
                  <a:schemeClr val="dk1"/>
                </a:solidFill>
              </a:rPr>
              <a:t>The update consists of tactics, techniques, and methodologies that help with detection, investigation, and response suggestions. </a:t>
            </a:r>
            <a:endParaRPr sz="4000">
              <a:solidFill>
                <a:schemeClr val="dk1"/>
              </a:solidFill>
            </a:endParaRPr>
          </a:p>
          <a:p>
            <a:pPr indent="0" lvl="0" marL="457200" rtl="0" algn="l">
              <a:spcBef>
                <a:spcPts val="0"/>
              </a:spcBef>
              <a:spcAft>
                <a:spcPts val="0"/>
              </a:spcAft>
              <a:buNone/>
            </a:pPr>
            <a:r>
              <a:t/>
            </a:r>
            <a:endParaRPr sz="4000">
              <a:solidFill>
                <a:schemeClr val="dk1"/>
              </a:solidFill>
            </a:endParaRPr>
          </a:p>
          <a:p>
            <a:pPr indent="-482600" lvl="0" marL="457200" rtl="0" algn="l">
              <a:spcBef>
                <a:spcPts val="0"/>
              </a:spcBef>
              <a:spcAft>
                <a:spcPts val="0"/>
              </a:spcAft>
              <a:buClr>
                <a:schemeClr val="dk1"/>
              </a:buClr>
              <a:buSzPts val="4000"/>
              <a:buChar char="●"/>
            </a:pPr>
            <a:r>
              <a:rPr lang="en-US" sz="4000">
                <a:solidFill>
                  <a:schemeClr val="dk1"/>
                </a:solidFill>
              </a:rPr>
              <a:t>Enables security teams to directly implement detection searches, investigative searches, and other supporting details. </a:t>
            </a:r>
            <a:endParaRPr sz="4000">
              <a:solidFill>
                <a:schemeClr val="dk1"/>
              </a:solidFill>
            </a:endParaRPr>
          </a:p>
          <a:p>
            <a:pPr indent="0" lvl="0" marL="457200" rtl="0" algn="l">
              <a:spcBef>
                <a:spcPts val="0"/>
              </a:spcBef>
              <a:spcAft>
                <a:spcPts val="0"/>
              </a:spcAft>
              <a:buNone/>
            </a:pPr>
            <a:r>
              <a:t/>
            </a:r>
            <a:endParaRPr sz="4000">
              <a:solidFill>
                <a:schemeClr val="dk1"/>
              </a:solidFill>
            </a:endParaRPr>
          </a:p>
          <a:p>
            <a:pPr indent="-482600" lvl="0" marL="457200" rtl="0" algn="l">
              <a:lnSpc>
                <a:spcPct val="115000"/>
              </a:lnSpc>
              <a:spcBef>
                <a:spcPts val="1200"/>
              </a:spcBef>
              <a:spcAft>
                <a:spcPts val="0"/>
              </a:spcAft>
              <a:buClr>
                <a:schemeClr val="dk1"/>
              </a:buClr>
              <a:buSzPts val="4000"/>
              <a:buChar char="●"/>
            </a:pPr>
            <a:r>
              <a:rPr lang="en-US" sz="4000">
                <a:solidFill>
                  <a:schemeClr val="dk1"/>
                </a:solidFill>
              </a:rPr>
              <a:t>Contains easy-to-read background information with guidance, for key context on motivations and risks associated with attack techniques, as well as pragmatic advice on how to combat those techniques.</a:t>
            </a:r>
            <a:endParaRPr sz="4000">
              <a:solidFill>
                <a:schemeClr val="dk1"/>
              </a:solidFill>
            </a:endParaRPr>
          </a:p>
        </p:txBody>
      </p:sp>
      <p:pic>
        <p:nvPicPr>
          <p:cNvPr id="1379" name="Google Shape;1379;p88"/>
          <p:cNvPicPr preferRelativeResize="0"/>
          <p:nvPr/>
        </p:nvPicPr>
        <p:blipFill>
          <a:blip r:embed="rId3">
            <a:alphaModFix/>
          </a:blip>
          <a:stretch>
            <a:fillRect/>
          </a:stretch>
        </p:blipFill>
        <p:spPr>
          <a:xfrm>
            <a:off x="638387" y="11740950"/>
            <a:ext cx="2616183" cy="1813051"/>
          </a:xfrm>
          <a:prstGeom prst="rect">
            <a:avLst/>
          </a:prstGeom>
          <a:noFill/>
          <a:ln>
            <a:noFill/>
          </a:ln>
        </p:spPr>
      </p:pic>
      <p:cxnSp>
        <p:nvCxnSpPr>
          <p:cNvPr id="1380" name="Google Shape;1380;p88"/>
          <p:cNvCxnSpPr/>
          <p:nvPr/>
        </p:nvCxnSpPr>
        <p:spPr>
          <a:xfrm flipH="1" rot="10800000">
            <a:off x="1658675" y="4796350"/>
            <a:ext cx="19428600" cy="57900"/>
          </a:xfrm>
          <a:prstGeom prst="straightConnector1">
            <a:avLst/>
          </a:prstGeom>
          <a:noFill/>
          <a:ln cap="flat" cmpd="sng" w="9525">
            <a:solidFill>
              <a:schemeClr val="dk1"/>
            </a:solidFill>
            <a:prstDash val="solid"/>
            <a:round/>
            <a:headEnd len="med" w="med" type="none"/>
            <a:tailEnd len="med" w="med" type="none"/>
          </a:ln>
        </p:spPr>
      </p:cxnSp>
      <p:pic>
        <p:nvPicPr>
          <p:cNvPr descr="a frog in a hooded sweatshirt is looking at a laptop (Provided by Tenor)" id="1381" name="Google Shape;1381;p88"/>
          <p:cNvPicPr preferRelativeResize="0"/>
          <p:nvPr/>
        </p:nvPicPr>
        <p:blipFill>
          <a:blip r:embed="rId4">
            <a:alphaModFix/>
          </a:blip>
          <a:stretch>
            <a:fillRect/>
          </a:stretch>
        </p:blipFill>
        <p:spPr>
          <a:xfrm>
            <a:off x="152400" y="1626000"/>
            <a:ext cx="3244425" cy="3244425"/>
          </a:xfrm>
          <a:prstGeom prst="rect">
            <a:avLst/>
          </a:prstGeom>
          <a:noFill/>
          <a:ln>
            <a:noFill/>
          </a:ln>
        </p:spPr>
      </p:pic>
      <p:pic>
        <p:nvPicPr>
          <p:cNvPr descr="a cartoon of a man playing a video game (Provided by Tenor)" id="1382" name="Google Shape;1382;p88"/>
          <p:cNvPicPr preferRelativeResize="0"/>
          <p:nvPr/>
        </p:nvPicPr>
        <p:blipFill>
          <a:blip r:embed="rId5">
            <a:alphaModFix/>
          </a:blip>
          <a:stretch>
            <a:fillRect/>
          </a:stretch>
        </p:blipFill>
        <p:spPr>
          <a:xfrm>
            <a:off x="20942225" y="1572050"/>
            <a:ext cx="3244425" cy="3244425"/>
          </a:xfrm>
          <a:prstGeom prst="rect">
            <a:avLst/>
          </a:prstGeom>
          <a:noFill/>
          <a:ln>
            <a:noFill/>
          </a:ln>
        </p:spPr>
      </p:pic>
      <p:sp>
        <p:nvSpPr>
          <p:cNvPr id="1383" name="Google Shape;1383;p88"/>
          <p:cNvSpPr txBox="1"/>
          <p:nvPr/>
        </p:nvSpPr>
        <p:spPr>
          <a:xfrm>
            <a:off x="8577525" y="3230375"/>
            <a:ext cx="8235300" cy="11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0"/>
          </a:p>
        </p:txBody>
      </p:sp>
      <p:pic>
        <p:nvPicPr>
          <p:cNvPr id="1384" name="Google Shape;1384;p88" title="App AddOn2.jpg"/>
          <p:cNvPicPr preferRelativeResize="0"/>
          <p:nvPr/>
        </p:nvPicPr>
        <p:blipFill>
          <a:blip r:embed="rId6">
            <a:alphaModFix/>
          </a:blip>
          <a:stretch>
            <a:fillRect/>
          </a:stretch>
        </p:blipFill>
        <p:spPr>
          <a:xfrm>
            <a:off x="3901825" y="2285171"/>
            <a:ext cx="16535400" cy="349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388" name="Shape 1388"/>
        <p:cNvGrpSpPr/>
        <p:nvPr/>
      </p:nvGrpSpPr>
      <p:grpSpPr>
        <a:xfrm>
          <a:off x="0" y="0"/>
          <a:ext cx="0" cy="0"/>
          <a:chOff x="0" y="0"/>
          <a:chExt cx="0" cy="0"/>
        </a:xfrm>
      </p:grpSpPr>
      <p:sp>
        <p:nvSpPr>
          <p:cNvPr id="1389" name="Google Shape;1389;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Enterprise Security Content Update</a:t>
            </a:r>
            <a:endParaRPr/>
          </a:p>
        </p:txBody>
      </p:sp>
      <p:sp>
        <p:nvSpPr>
          <p:cNvPr id="1390" name="Google Shape;1390;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1" name="Google Shape;1391;p89"/>
          <p:cNvSpPr txBox="1"/>
          <p:nvPr/>
        </p:nvSpPr>
        <p:spPr>
          <a:xfrm>
            <a:off x="1520825" y="1863100"/>
            <a:ext cx="17634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chemeClr val="dk1"/>
                </a:solidFill>
              </a:rPr>
              <a:t>Scenario 1: Enhanced Threat Detection</a:t>
            </a:r>
            <a:endParaRPr b="1" sz="4000">
              <a:solidFill>
                <a:schemeClr val="dk1"/>
              </a:solidFill>
            </a:endParaRPr>
          </a:p>
          <a:p>
            <a:pPr indent="0" lvl="0" marL="0" rtl="0" algn="l">
              <a:spcBef>
                <a:spcPts val="0"/>
              </a:spcBef>
              <a:spcAft>
                <a:spcPts val="0"/>
              </a:spcAft>
              <a:buNone/>
            </a:pPr>
            <a:r>
              <a:rPr lang="en-US" sz="4000">
                <a:solidFill>
                  <a:schemeClr val="dk1"/>
                </a:solidFill>
              </a:rPr>
              <a:t>A security analyst notices an increase in failed login attempts across multiple user accounts. </a:t>
            </a:r>
            <a:endParaRPr sz="4000"/>
          </a:p>
        </p:txBody>
      </p:sp>
      <p:sp>
        <p:nvSpPr>
          <p:cNvPr id="1392" name="Google Shape;1392;p89"/>
          <p:cNvSpPr/>
          <p:nvPr/>
        </p:nvSpPr>
        <p:spPr>
          <a:xfrm>
            <a:off x="641375" y="11657525"/>
            <a:ext cx="3068100" cy="1950000"/>
          </a:xfrm>
          <a:prstGeom prst="rect">
            <a:avLst/>
          </a:prstGeom>
          <a:solidFill>
            <a:srgbClr val="2E9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93" name="Google Shape;1393;p89"/>
          <p:cNvPicPr preferRelativeResize="0"/>
          <p:nvPr/>
        </p:nvPicPr>
        <p:blipFill>
          <a:blip r:embed="rId3">
            <a:alphaModFix/>
          </a:blip>
          <a:stretch>
            <a:fillRect/>
          </a:stretch>
        </p:blipFill>
        <p:spPr>
          <a:xfrm>
            <a:off x="638387" y="11740950"/>
            <a:ext cx="2616183" cy="1813051"/>
          </a:xfrm>
          <a:prstGeom prst="rect">
            <a:avLst/>
          </a:prstGeom>
          <a:noFill/>
          <a:ln>
            <a:noFill/>
          </a:ln>
        </p:spPr>
      </p:pic>
      <p:sp>
        <p:nvSpPr>
          <p:cNvPr id="1394" name="Google Shape;1394;p89"/>
          <p:cNvSpPr txBox="1"/>
          <p:nvPr/>
        </p:nvSpPr>
        <p:spPr>
          <a:xfrm>
            <a:off x="3934975" y="4002613"/>
            <a:ext cx="18326700" cy="3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4000">
                <a:solidFill>
                  <a:schemeClr val="dk1"/>
                </a:solidFill>
              </a:rPr>
              <a:t>With the new Splunk Enterprise Security Content Update v5, they quickly deploy updated detection rules, identifying an attempt at credential stuffing. The new content update provides an immediate correlation between user behavior patterns and known attack techniques, allowing the analyst to block malicious access before any data is compromised.</a:t>
            </a:r>
            <a:endParaRPr sz="4000">
              <a:solidFill>
                <a:schemeClr val="dk1"/>
              </a:solidFill>
            </a:endParaRPr>
          </a:p>
          <a:p>
            <a:pPr indent="0" lvl="0" marL="0" rtl="0" algn="l">
              <a:spcBef>
                <a:spcPts val="0"/>
              </a:spcBef>
              <a:spcAft>
                <a:spcPts val="0"/>
              </a:spcAft>
              <a:buNone/>
            </a:pPr>
            <a:r>
              <a:t/>
            </a:r>
            <a:endParaRPr sz="4000"/>
          </a:p>
        </p:txBody>
      </p:sp>
      <p:sp>
        <p:nvSpPr>
          <p:cNvPr id="1395" name="Google Shape;1395;p89"/>
          <p:cNvSpPr txBox="1"/>
          <p:nvPr/>
        </p:nvSpPr>
        <p:spPr>
          <a:xfrm>
            <a:off x="1274575" y="4334900"/>
            <a:ext cx="20987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chemeClr val="dk1"/>
                </a:solidFill>
              </a:rPr>
              <a:t>Scenario 2: Streamlined Incident Response</a:t>
            </a:r>
            <a:endParaRPr b="1" sz="4000">
              <a:solidFill>
                <a:schemeClr val="dk1"/>
              </a:solidFill>
            </a:endParaRPr>
          </a:p>
          <a:p>
            <a:pPr indent="0" lvl="0" marL="0" rtl="0" algn="l">
              <a:spcBef>
                <a:spcPts val="0"/>
              </a:spcBef>
              <a:spcAft>
                <a:spcPts val="0"/>
              </a:spcAft>
              <a:buNone/>
            </a:pPr>
            <a:r>
              <a:rPr lang="en-US" sz="4000">
                <a:solidFill>
                  <a:schemeClr val="dk1"/>
                </a:solidFill>
              </a:rPr>
              <a:t>Your facing a potential insider threat from a suspicious user accessing sensitive files late at night. </a:t>
            </a:r>
            <a:endParaRPr sz="4000"/>
          </a:p>
        </p:txBody>
      </p:sp>
      <p:sp>
        <p:nvSpPr>
          <p:cNvPr id="1396" name="Google Shape;1396;p89"/>
          <p:cNvSpPr txBox="1"/>
          <p:nvPr/>
        </p:nvSpPr>
        <p:spPr>
          <a:xfrm>
            <a:off x="3934975" y="6515425"/>
            <a:ext cx="17833800" cy="22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4000">
                <a:solidFill>
                  <a:schemeClr val="dk1"/>
                </a:solidFill>
              </a:rPr>
              <a:t>Thanks to the updated content in Splunk Enterprise Security Update v5, the security team is alerted instantly by advanced anomaly detection rules. The update provides context-driven insights, enabling a swift and informed response to contain the threat without unnecessary delays or manual investigation.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91"/>
                                        </p:tgtEl>
                                      </p:cBhvr>
                                    </p:animEffect>
                                    <p:set>
                                      <p:cBhvr>
                                        <p:cTn dur="1" fill="hold">
                                          <p:stCondLst>
                                            <p:cond delay="1000"/>
                                          </p:stCondLst>
                                        </p:cTn>
                                        <p:tgtEl>
                                          <p:spTgt spid="13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394"/>
                                        </p:tgtEl>
                                        <p:attrNameLst>
                                          <p:attrName>ppt_y</p:attrName>
                                        </p:attrNameLst>
                                      </p:cBhvr>
                                      <p:tavLst>
                                        <p:tav fmla="" tm="0">
                                          <p:val>
                                            <p:strVal val="#ppt_y"/>
                                          </p:val>
                                        </p:tav>
                                        <p:tav fmla="" tm="100000">
                                          <p:val>
                                            <p:strVal val="#ppt_y-1"/>
                                          </p:val>
                                        </p:tav>
                                      </p:tavLst>
                                    </p:anim>
                                    <p:set>
                                      <p:cBhvr>
                                        <p:cTn dur="1" fill="hold">
                                          <p:stCondLst>
                                            <p:cond delay="1000"/>
                                          </p:stCondLst>
                                        </p:cTn>
                                        <p:tgtEl>
                                          <p:spTgt spid="139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395"/>
                                        </p:tgtEl>
                                        <p:attrNameLst>
                                          <p:attrName>ppt_x</p:attrName>
                                        </p:attrNameLst>
                                      </p:cBhvr>
                                      <p:tavLst>
                                        <p:tav fmla="" tm="0">
                                          <p:val>
                                            <p:strVal val="#ppt_x"/>
                                          </p:val>
                                        </p:tav>
                                        <p:tav fmla="" tm="100000">
                                          <p:val>
                                            <p:strVal val="#ppt_x+1"/>
                                          </p:val>
                                        </p:tav>
                                      </p:tavLst>
                                    </p:anim>
                                    <p:set>
                                      <p:cBhvr>
                                        <p:cTn dur="1" fill="hold">
                                          <p:stCondLst>
                                            <p:cond delay="1000"/>
                                          </p:stCondLst>
                                        </p:cTn>
                                        <p:tgtEl>
                                          <p:spTgt spid="13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400" name="Shape 1400"/>
        <p:cNvGrpSpPr/>
        <p:nvPr/>
      </p:nvGrpSpPr>
      <p:grpSpPr>
        <a:xfrm>
          <a:off x="0" y="0"/>
          <a:ext cx="0" cy="0"/>
          <a:chOff x="0" y="0"/>
          <a:chExt cx="0" cy="0"/>
        </a:xfrm>
      </p:grpSpPr>
      <p:sp>
        <p:nvSpPr>
          <p:cNvPr id="1401" name="Google Shape;1401;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t>
            </a:r>
            <a:r>
              <a:rPr lang="en-US">
                <a:solidFill>
                  <a:schemeClr val="dk1"/>
                </a:solidFill>
              </a:rPr>
              <a:t>Enterprise Security Content Update</a:t>
            </a:r>
            <a:endParaRPr/>
          </a:p>
        </p:txBody>
      </p:sp>
      <p:sp>
        <p:nvSpPr>
          <p:cNvPr id="1402" name="Google Shape;1402;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3" name="Google Shape;1403;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404" name="Google Shape;1404;p90" title="Splunk Add-On.jpg"/>
          <p:cNvPicPr preferRelativeResize="0"/>
          <p:nvPr/>
        </p:nvPicPr>
        <p:blipFill rotWithShape="1">
          <a:blip r:embed="rId3">
            <a:alphaModFix/>
          </a:blip>
          <a:srcRect b="19933" l="0" r="0" t="19933"/>
          <a:stretch/>
        </p:blipFill>
        <p:spPr>
          <a:xfrm>
            <a:off x="638400" y="5077644"/>
            <a:ext cx="14781775" cy="3118101"/>
          </a:xfrm>
          <a:prstGeom prst="rect">
            <a:avLst/>
          </a:prstGeom>
          <a:noFill/>
          <a:ln>
            <a:noFill/>
          </a:ln>
        </p:spPr>
      </p:pic>
      <p:sp>
        <p:nvSpPr>
          <p:cNvPr id="1405" name="Google Shape;1405;p90"/>
          <p:cNvSpPr/>
          <p:nvPr/>
        </p:nvSpPr>
        <p:spPr>
          <a:xfrm>
            <a:off x="641375" y="11657525"/>
            <a:ext cx="3068100" cy="1950000"/>
          </a:xfrm>
          <a:prstGeom prst="rect">
            <a:avLst/>
          </a:prstGeom>
          <a:solidFill>
            <a:srgbClr val="2E9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6" name="Google Shape;1406;p90"/>
          <p:cNvPicPr preferRelativeResize="0"/>
          <p:nvPr/>
        </p:nvPicPr>
        <p:blipFill>
          <a:blip r:embed="rId4">
            <a:alphaModFix/>
          </a:blip>
          <a:stretch>
            <a:fillRect/>
          </a:stretch>
        </p:blipFill>
        <p:spPr>
          <a:xfrm>
            <a:off x="638387" y="11740950"/>
            <a:ext cx="2616183" cy="1813051"/>
          </a:xfrm>
          <a:prstGeom prst="rect">
            <a:avLst/>
          </a:prstGeom>
          <a:noFill/>
          <a:ln>
            <a:noFill/>
          </a:ln>
        </p:spPr>
      </p:pic>
      <p:pic>
        <p:nvPicPr>
          <p:cNvPr id="1407" name="Google Shape;1407;p90" title="AppLocker.jpg"/>
          <p:cNvPicPr preferRelativeResize="0"/>
          <p:nvPr/>
        </p:nvPicPr>
        <p:blipFill rotWithShape="1">
          <a:blip r:embed="rId5">
            <a:alphaModFix/>
          </a:blip>
          <a:srcRect b="0" l="28265" r="28261" t="0"/>
          <a:stretch/>
        </p:blipFill>
        <p:spPr>
          <a:xfrm>
            <a:off x="2615600" y="8307175"/>
            <a:ext cx="12643076" cy="4667757"/>
          </a:xfrm>
          <a:prstGeom prst="rect">
            <a:avLst/>
          </a:prstGeom>
          <a:noFill/>
          <a:ln>
            <a:noFill/>
          </a:ln>
        </p:spPr>
      </p:pic>
      <p:pic>
        <p:nvPicPr>
          <p:cNvPr id="1408" name="Google Shape;1408;p90" title="RMM.jpg"/>
          <p:cNvPicPr preferRelativeResize="0"/>
          <p:nvPr/>
        </p:nvPicPr>
        <p:blipFill>
          <a:blip r:embed="rId6">
            <a:alphaModFix/>
          </a:blip>
          <a:stretch>
            <a:fillRect/>
          </a:stretch>
        </p:blipFill>
        <p:spPr>
          <a:xfrm>
            <a:off x="476900" y="1849725"/>
            <a:ext cx="14781773" cy="3065175"/>
          </a:xfrm>
          <a:prstGeom prst="rect">
            <a:avLst/>
          </a:prstGeom>
          <a:noFill/>
          <a:ln>
            <a:noFill/>
          </a:ln>
        </p:spPr>
      </p:pic>
      <p:pic>
        <p:nvPicPr>
          <p:cNvPr id="1409" name="Google Shape;1409;p90" title="Deprecation.jpg"/>
          <p:cNvPicPr preferRelativeResize="0"/>
          <p:nvPr/>
        </p:nvPicPr>
        <p:blipFill>
          <a:blip r:embed="rId7">
            <a:alphaModFix/>
          </a:blip>
          <a:stretch>
            <a:fillRect/>
          </a:stretch>
        </p:blipFill>
        <p:spPr>
          <a:xfrm>
            <a:off x="15420175" y="2084603"/>
            <a:ext cx="8814173" cy="4799500"/>
          </a:xfrm>
          <a:prstGeom prst="rect">
            <a:avLst/>
          </a:prstGeom>
          <a:noFill/>
          <a:ln>
            <a:noFill/>
          </a:ln>
        </p:spPr>
      </p:pic>
      <p:pic>
        <p:nvPicPr>
          <p:cNvPr descr="a group of minions standing next to each other with the words give me more on the bottom (Provided by Tenor)" id="1410" name="Google Shape;1410;p90"/>
          <p:cNvPicPr preferRelativeResize="0"/>
          <p:nvPr/>
        </p:nvPicPr>
        <p:blipFill>
          <a:blip r:embed="rId8">
            <a:alphaModFix/>
          </a:blip>
          <a:stretch>
            <a:fillRect/>
          </a:stretch>
        </p:blipFill>
        <p:spPr>
          <a:xfrm>
            <a:off x="15898075" y="7545500"/>
            <a:ext cx="7858375" cy="541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415" name="Shape 1415"/>
        <p:cNvGrpSpPr/>
        <p:nvPr/>
      </p:nvGrpSpPr>
      <p:grpSpPr>
        <a:xfrm>
          <a:off x="0" y="0"/>
          <a:ext cx="0" cy="0"/>
          <a:chOff x="0" y="0"/>
          <a:chExt cx="0" cy="0"/>
        </a:xfrm>
      </p:grpSpPr>
      <p:sp>
        <p:nvSpPr>
          <p:cNvPr id="1416" name="Google Shape;1416;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417" name="Google Shape;1417;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8" name="Google Shape;1418;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9" name="Google Shape;1419;p91"/>
          <p:cNvSpPr txBox="1"/>
          <p:nvPr>
            <p:ph idx="3" type="subTitle"/>
          </p:nvPr>
        </p:nvSpPr>
        <p:spPr>
          <a:xfrm>
            <a:off x="808150" y="5434625"/>
            <a:ext cx="11459400" cy="58266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t/>
            </a:r>
            <a:endParaRPr sz="1350">
              <a:solidFill>
                <a:srgbClr val="2F2F2F"/>
              </a:solidFill>
              <a:latin typeface="Arial"/>
              <a:ea typeface="Arial"/>
              <a:cs typeface="Arial"/>
              <a:sym typeface="Arial"/>
            </a:endParaRPr>
          </a:p>
          <a:p>
            <a:pPr indent="0" lvl="0" marL="0" rtl="0" algn="l">
              <a:spcBef>
                <a:spcPts val="0"/>
              </a:spcBef>
              <a:spcAft>
                <a:spcPts val="0"/>
              </a:spcAft>
              <a:buNone/>
            </a:pPr>
            <a:r>
              <a:rPr lang="en-US" sz="4000">
                <a:solidFill>
                  <a:srgbClr val="2F2F2F"/>
                </a:solidFill>
                <a:latin typeface="Arial"/>
                <a:ea typeface="Arial"/>
                <a:cs typeface="Arial"/>
                <a:sym typeface="Arial"/>
              </a:rPr>
              <a:t>Windows logs in Splunk typically contain various types of data related to system events, security events, application events, and more.</a:t>
            </a:r>
            <a:endParaRPr sz="4000">
              <a:solidFill>
                <a:srgbClr val="2F2F2F"/>
              </a:solidFill>
              <a:latin typeface="Arial"/>
              <a:ea typeface="Arial"/>
              <a:cs typeface="Arial"/>
              <a:sym typeface="Arial"/>
            </a:endParaRPr>
          </a:p>
          <a:p>
            <a:pPr indent="0" lvl="0" marL="0" rtl="0" algn="l">
              <a:spcBef>
                <a:spcPts val="0"/>
              </a:spcBef>
              <a:spcAft>
                <a:spcPts val="0"/>
              </a:spcAft>
              <a:buNone/>
            </a:pPr>
            <a:r>
              <a:rPr lang="en-US" sz="4000">
                <a:solidFill>
                  <a:srgbClr val="2F2F2F"/>
                </a:solidFill>
                <a:latin typeface="Arial"/>
                <a:ea typeface="Arial"/>
                <a:cs typeface="Arial"/>
                <a:sym typeface="Arial"/>
              </a:rPr>
              <a:t>They typically contain a timestamp, event ID, source, user information, and a description of the event, which can be used for analysis and troubleshooting.</a:t>
            </a:r>
            <a:endParaRPr sz="4000"/>
          </a:p>
        </p:txBody>
      </p:sp>
      <p:sp>
        <p:nvSpPr>
          <p:cNvPr id="1420" name="Google Shape;1420;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421" name="Google Shape;1421;p91"/>
          <p:cNvSpPr txBox="1"/>
          <p:nvPr>
            <p:ph idx="5" type="subTitle"/>
          </p:nvPr>
        </p:nvSpPr>
        <p:spPr>
          <a:xfrm>
            <a:off x="11908365" y="5593525"/>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sz="4000">
                <a:solidFill>
                  <a:schemeClr val="dk1"/>
                </a:solidFill>
              </a:rPr>
              <a:t>Apache logs in Splunk typically contain data related to web server activity like; IP Address', Timestamps, Request Methods, Request URL, HTTP Status Code, User Agent, Referrer and many more. </a:t>
            </a:r>
            <a:endParaRPr sz="4000"/>
          </a:p>
        </p:txBody>
      </p:sp>
      <p:sp>
        <p:nvSpPr>
          <p:cNvPr id="1422" name="Google Shape;1422;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423" name="Google Shape;1423;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424" name="Google Shape;1424;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
        <p:nvSpPr>
          <p:cNvPr id="1425" name="Google Shape;1425;p91"/>
          <p:cNvSpPr/>
          <p:nvPr/>
        </p:nvSpPr>
        <p:spPr>
          <a:xfrm>
            <a:off x="641375" y="11657525"/>
            <a:ext cx="3068100" cy="1950000"/>
          </a:xfrm>
          <a:prstGeom prst="rect">
            <a:avLst/>
          </a:prstGeom>
          <a:solidFill>
            <a:srgbClr val="2E9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6" name="Google Shape;1426;p91"/>
          <p:cNvPicPr preferRelativeResize="0"/>
          <p:nvPr/>
        </p:nvPicPr>
        <p:blipFill>
          <a:blip r:embed="rId3">
            <a:alphaModFix/>
          </a:blip>
          <a:stretch>
            <a:fillRect/>
          </a:stretch>
        </p:blipFill>
        <p:spPr>
          <a:xfrm>
            <a:off x="638387" y="11740950"/>
            <a:ext cx="2616183" cy="1813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